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6" r:id="rId1"/>
  </p:sldMasterIdLst>
  <p:sldIdLst>
    <p:sldId id="287" r:id="rId2"/>
    <p:sldId id="257" r:id="rId3"/>
    <p:sldId id="258" r:id="rId4"/>
    <p:sldId id="259" r:id="rId5"/>
    <p:sldId id="260" r:id="rId6"/>
    <p:sldId id="261" r:id="rId7"/>
    <p:sldId id="262" r:id="rId8"/>
    <p:sldId id="282" r:id="rId9"/>
    <p:sldId id="283" r:id="rId10"/>
    <p:sldId id="263" r:id="rId11"/>
    <p:sldId id="265"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81" r:id="rId27"/>
    <p:sldId id="280" r:id="rId28"/>
    <p:sldId id="28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AEB9F7-35CC-4D07-820D-9322E11D95A5}" v="1446" dt="2024-02-03T05:59:00.9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12C5A6-C102-4A3B-9D07-BE8F937DC09A}"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FF35F23A-3E44-4799-AC1F-7762A04E46BF}">
      <dgm:prSet/>
      <dgm:spPr/>
      <dgm:t>
        <a:bodyPr/>
        <a:lstStyle/>
        <a:p>
          <a:r>
            <a:rPr lang="en-US" b="1"/>
            <a:t>Technologies Used</a:t>
          </a:r>
          <a:r>
            <a:rPr lang="en-US"/>
            <a:t>:</a:t>
          </a:r>
        </a:p>
      </dgm:t>
    </dgm:pt>
    <dgm:pt modelId="{C830092E-4A79-4F0E-B99A-FC2E26338280}" type="parTrans" cxnId="{505044D5-1553-4EFD-BC7F-9B4E7DED1E0F}">
      <dgm:prSet/>
      <dgm:spPr/>
      <dgm:t>
        <a:bodyPr/>
        <a:lstStyle/>
        <a:p>
          <a:endParaRPr lang="en-US"/>
        </a:p>
      </dgm:t>
    </dgm:pt>
    <dgm:pt modelId="{3B886532-5FC3-4708-B254-2432A6CB73AB}" type="sibTrans" cxnId="{505044D5-1553-4EFD-BC7F-9B4E7DED1E0F}">
      <dgm:prSet/>
      <dgm:spPr/>
      <dgm:t>
        <a:bodyPr/>
        <a:lstStyle/>
        <a:p>
          <a:endParaRPr lang="en-US"/>
        </a:p>
      </dgm:t>
    </dgm:pt>
    <dgm:pt modelId="{E41262AF-DE13-4693-A316-FF305AF32DB7}">
      <dgm:prSet/>
      <dgm:spPr/>
      <dgm:t>
        <a:bodyPr/>
        <a:lstStyle/>
        <a:p>
          <a:r>
            <a:rPr lang="en-US"/>
            <a:t>Data Cleansing, Exploratory Data Analysis (EDA), Visualization (Power BI)</a:t>
          </a:r>
        </a:p>
      </dgm:t>
    </dgm:pt>
    <dgm:pt modelId="{DBFCA946-28C6-43C3-BAB2-F897D3540BB3}" type="parTrans" cxnId="{99986C8E-FA85-4EDF-844F-59BBD64299EC}">
      <dgm:prSet/>
      <dgm:spPr/>
      <dgm:t>
        <a:bodyPr/>
        <a:lstStyle/>
        <a:p>
          <a:endParaRPr lang="en-US"/>
        </a:p>
      </dgm:t>
    </dgm:pt>
    <dgm:pt modelId="{E76D94CD-A7E7-4261-AFF0-9677FA99132C}" type="sibTrans" cxnId="{99986C8E-FA85-4EDF-844F-59BBD64299EC}">
      <dgm:prSet/>
      <dgm:spPr/>
      <dgm:t>
        <a:bodyPr/>
        <a:lstStyle/>
        <a:p>
          <a:endParaRPr lang="en-US"/>
        </a:p>
      </dgm:t>
    </dgm:pt>
    <dgm:pt modelId="{0336DB9E-8D52-4BB2-92A8-55733EAEE003}">
      <dgm:prSet/>
      <dgm:spPr/>
      <dgm:t>
        <a:bodyPr/>
        <a:lstStyle/>
        <a:p>
          <a:r>
            <a:rPr lang="en-US" b="1"/>
            <a:t>Domain:</a:t>
          </a:r>
          <a:endParaRPr lang="en-US"/>
        </a:p>
      </dgm:t>
    </dgm:pt>
    <dgm:pt modelId="{7ABAB2D2-F235-45BC-90A4-0886A70080A2}" type="parTrans" cxnId="{5220852B-900B-4968-8D50-DB23BFFC7D03}">
      <dgm:prSet/>
      <dgm:spPr/>
      <dgm:t>
        <a:bodyPr/>
        <a:lstStyle/>
        <a:p>
          <a:endParaRPr lang="en-US"/>
        </a:p>
      </dgm:t>
    </dgm:pt>
    <dgm:pt modelId="{94F43776-36F5-41EE-8F82-0F2F34AE3A6C}" type="sibTrans" cxnId="{5220852B-900B-4968-8D50-DB23BFFC7D03}">
      <dgm:prSet/>
      <dgm:spPr/>
      <dgm:t>
        <a:bodyPr/>
        <a:lstStyle/>
        <a:p>
          <a:endParaRPr lang="en-US"/>
        </a:p>
      </dgm:t>
    </dgm:pt>
    <dgm:pt modelId="{4033CB63-00E3-4284-98F3-636BBC0DDBCA}">
      <dgm:prSet/>
      <dgm:spPr/>
      <dgm:t>
        <a:bodyPr/>
        <a:lstStyle/>
        <a:p>
          <a:r>
            <a:rPr lang="en-US"/>
            <a:t>Energy and Sustainability</a:t>
          </a:r>
        </a:p>
      </dgm:t>
    </dgm:pt>
    <dgm:pt modelId="{02FAF95F-5827-4B80-B272-5E5B2CD4FECD}" type="parTrans" cxnId="{4C3BB240-7753-497A-8B48-7FA17D648F4E}">
      <dgm:prSet/>
      <dgm:spPr/>
      <dgm:t>
        <a:bodyPr/>
        <a:lstStyle/>
        <a:p>
          <a:endParaRPr lang="en-US"/>
        </a:p>
      </dgm:t>
    </dgm:pt>
    <dgm:pt modelId="{873BF92B-662C-4812-8885-68E06215371A}" type="sibTrans" cxnId="{4C3BB240-7753-497A-8B48-7FA17D648F4E}">
      <dgm:prSet/>
      <dgm:spPr/>
      <dgm:t>
        <a:bodyPr/>
        <a:lstStyle/>
        <a:p>
          <a:endParaRPr lang="en-US"/>
        </a:p>
      </dgm:t>
    </dgm:pt>
    <dgm:pt modelId="{A047A6CA-7BD0-48C8-BA7C-3122B35F74CF}" type="pres">
      <dgm:prSet presAssocID="{AF12C5A6-C102-4A3B-9D07-BE8F937DC09A}" presName="outerComposite" presStyleCnt="0">
        <dgm:presLayoutVars>
          <dgm:chMax val="5"/>
          <dgm:dir/>
          <dgm:resizeHandles val="exact"/>
        </dgm:presLayoutVars>
      </dgm:prSet>
      <dgm:spPr/>
    </dgm:pt>
    <dgm:pt modelId="{D2AE1D8E-1B97-46DC-A809-BBE3F7DEE657}" type="pres">
      <dgm:prSet presAssocID="{AF12C5A6-C102-4A3B-9D07-BE8F937DC09A}" presName="dummyMaxCanvas" presStyleCnt="0">
        <dgm:presLayoutVars/>
      </dgm:prSet>
      <dgm:spPr/>
    </dgm:pt>
    <dgm:pt modelId="{A7053E04-62F6-4262-9306-2736338EB451}" type="pres">
      <dgm:prSet presAssocID="{AF12C5A6-C102-4A3B-9D07-BE8F937DC09A}" presName="TwoNodes_1" presStyleLbl="node1" presStyleIdx="0" presStyleCnt="2">
        <dgm:presLayoutVars>
          <dgm:bulletEnabled val="1"/>
        </dgm:presLayoutVars>
      </dgm:prSet>
      <dgm:spPr/>
    </dgm:pt>
    <dgm:pt modelId="{26462C17-44B5-4BDF-A506-CB1C8401ED09}" type="pres">
      <dgm:prSet presAssocID="{AF12C5A6-C102-4A3B-9D07-BE8F937DC09A}" presName="TwoNodes_2" presStyleLbl="node1" presStyleIdx="1" presStyleCnt="2">
        <dgm:presLayoutVars>
          <dgm:bulletEnabled val="1"/>
        </dgm:presLayoutVars>
      </dgm:prSet>
      <dgm:spPr/>
    </dgm:pt>
    <dgm:pt modelId="{AFC345D0-7D59-47FD-AAD7-5690C23910ED}" type="pres">
      <dgm:prSet presAssocID="{AF12C5A6-C102-4A3B-9D07-BE8F937DC09A}" presName="TwoConn_1-2" presStyleLbl="fgAccFollowNode1" presStyleIdx="0" presStyleCnt="1">
        <dgm:presLayoutVars>
          <dgm:bulletEnabled val="1"/>
        </dgm:presLayoutVars>
      </dgm:prSet>
      <dgm:spPr/>
    </dgm:pt>
    <dgm:pt modelId="{DA8CE8C0-AE1C-4C22-9557-ECAEFDAE3BB2}" type="pres">
      <dgm:prSet presAssocID="{AF12C5A6-C102-4A3B-9D07-BE8F937DC09A}" presName="TwoNodes_1_text" presStyleLbl="node1" presStyleIdx="1" presStyleCnt="2">
        <dgm:presLayoutVars>
          <dgm:bulletEnabled val="1"/>
        </dgm:presLayoutVars>
      </dgm:prSet>
      <dgm:spPr/>
    </dgm:pt>
    <dgm:pt modelId="{0E93CDFD-0C7E-48DA-BC02-D19691F2D6E6}" type="pres">
      <dgm:prSet presAssocID="{AF12C5A6-C102-4A3B-9D07-BE8F937DC09A}" presName="TwoNodes_2_text" presStyleLbl="node1" presStyleIdx="1" presStyleCnt="2">
        <dgm:presLayoutVars>
          <dgm:bulletEnabled val="1"/>
        </dgm:presLayoutVars>
      </dgm:prSet>
      <dgm:spPr/>
    </dgm:pt>
  </dgm:ptLst>
  <dgm:cxnLst>
    <dgm:cxn modelId="{70DC2429-896A-462F-B760-49C51A232CDE}" type="presOf" srcId="{0336DB9E-8D52-4BB2-92A8-55733EAEE003}" destId="{26462C17-44B5-4BDF-A506-CB1C8401ED09}" srcOrd="0" destOrd="0" presId="urn:microsoft.com/office/officeart/2005/8/layout/vProcess5"/>
    <dgm:cxn modelId="{5220852B-900B-4968-8D50-DB23BFFC7D03}" srcId="{AF12C5A6-C102-4A3B-9D07-BE8F937DC09A}" destId="{0336DB9E-8D52-4BB2-92A8-55733EAEE003}" srcOrd="1" destOrd="0" parTransId="{7ABAB2D2-F235-45BC-90A4-0886A70080A2}" sibTransId="{94F43776-36F5-41EE-8F82-0F2F34AE3A6C}"/>
    <dgm:cxn modelId="{4C3BB240-7753-497A-8B48-7FA17D648F4E}" srcId="{0336DB9E-8D52-4BB2-92A8-55733EAEE003}" destId="{4033CB63-00E3-4284-98F3-636BBC0DDBCA}" srcOrd="0" destOrd="0" parTransId="{02FAF95F-5827-4B80-B272-5E5B2CD4FECD}" sibTransId="{873BF92B-662C-4812-8885-68E06215371A}"/>
    <dgm:cxn modelId="{24837E5F-EADD-4DE0-A250-7B338A0A3015}" type="presOf" srcId="{FF35F23A-3E44-4799-AC1F-7762A04E46BF}" destId="{A7053E04-62F6-4262-9306-2736338EB451}" srcOrd="0" destOrd="0" presId="urn:microsoft.com/office/officeart/2005/8/layout/vProcess5"/>
    <dgm:cxn modelId="{CF0CAC63-D927-4439-8678-528567EC7900}" type="presOf" srcId="{E41262AF-DE13-4693-A316-FF305AF32DB7}" destId="{A7053E04-62F6-4262-9306-2736338EB451}" srcOrd="0" destOrd="1" presId="urn:microsoft.com/office/officeart/2005/8/layout/vProcess5"/>
    <dgm:cxn modelId="{6FB18867-E0C7-4C32-8E74-80A12A47E19D}" type="presOf" srcId="{0336DB9E-8D52-4BB2-92A8-55733EAEE003}" destId="{0E93CDFD-0C7E-48DA-BC02-D19691F2D6E6}" srcOrd="1" destOrd="0" presId="urn:microsoft.com/office/officeart/2005/8/layout/vProcess5"/>
    <dgm:cxn modelId="{99986C8E-FA85-4EDF-844F-59BBD64299EC}" srcId="{FF35F23A-3E44-4799-AC1F-7762A04E46BF}" destId="{E41262AF-DE13-4693-A316-FF305AF32DB7}" srcOrd="0" destOrd="0" parTransId="{DBFCA946-28C6-43C3-BAB2-F897D3540BB3}" sibTransId="{E76D94CD-A7E7-4261-AFF0-9677FA99132C}"/>
    <dgm:cxn modelId="{52625A90-06A5-4153-B145-024E3A73E1CB}" type="presOf" srcId="{FF35F23A-3E44-4799-AC1F-7762A04E46BF}" destId="{DA8CE8C0-AE1C-4C22-9557-ECAEFDAE3BB2}" srcOrd="1" destOrd="0" presId="urn:microsoft.com/office/officeart/2005/8/layout/vProcess5"/>
    <dgm:cxn modelId="{79ADB7C7-0A9A-4385-BBC3-7D7B1CB14329}" type="presOf" srcId="{E41262AF-DE13-4693-A316-FF305AF32DB7}" destId="{DA8CE8C0-AE1C-4C22-9557-ECAEFDAE3BB2}" srcOrd="1" destOrd="1" presId="urn:microsoft.com/office/officeart/2005/8/layout/vProcess5"/>
    <dgm:cxn modelId="{505044D5-1553-4EFD-BC7F-9B4E7DED1E0F}" srcId="{AF12C5A6-C102-4A3B-9D07-BE8F937DC09A}" destId="{FF35F23A-3E44-4799-AC1F-7762A04E46BF}" srcOrd="0" destOrd="0" parTransId="{C830092E-4A79-4F0E-B99A-FC2E26338280}" sibTransId="{3B886532-5FC3-4708-B254-2432A6CB73AB}"/>
    <dgm:cxn modelId="{6031E1DF-9F89-4A39-859E-5371ABF0FB42}" type="presOf" srcId="{AF12C5A6-C102-4A3B-9D07-BE8F937DC09A}" destId="{A047A6CA-7BD0-48C8-BA7C-3122B35F74CF}" srcOrd="0" destOrd="0" presId="urn:microsoft.com/office/officeart/2005/8/layout/vProcess5"/>
    <dgm:cxn modelId="{5361B6E7-B056-4E9A-982C-EFE86DC52C55}" type="presOf" srcId="{3B886532-5FC3-4708-B254-2432A6CB73AB}" destId="{AFC345D0-7D59-47FD-AAD7-5690C23910ED}" srcOrd="0" destOrd="0" presId="urn:microsoft.com/office/officeart/2005/8/layout/vProcess5"/>
    <dgm:cxn modelId="{08FCFBF4-3C0E-4B9E-8446-BAED13181FCD}" type="presOf" srcId="{4033CB63-00E3-4284-98F3-636BBC0DDBCA}" destId="{26462C17-44B5-4BDF-A506-CB1C8401ED09}" srcOrd="0" destOrd="1" presId="urn:microsoft.com/office/officeart/2005/8/layout/vProcess5"/>
    <dgm:cxn modelId="{6E4C51F6-F8DE-4ADD-893C-51BC813C6842}" type="presOf" srcId="{4033CB63-00E3-4284-98F3-636BBC0DDBCA}" destId="{0E93CDFD-0C7E-48DA-BC02-D19691F2D6E6}" srcOrd="1" destOrd="1" presId="urn:microsoft.com/office/officeart/2005/8/layout/vProcess5"/>
    <dgm:cxn modelId="{4DD20FBF-2C3C-4F96-B1A0-8F0C9D5FA2A9}" type="presParOf" srcId="{A047A6CA-7BD0-48C8-BA7C-3122B35F74CF}" destId="{D2AE1D8E-1B97-46DC-A809-BBE3F7DEE657}" srcOrd="0" destOrd="0" presId="urn:microsoft.com/office/officeart/2005/8/layout/vProcess5"/>
    <dgm:cxn modelId="{6A7C30EC-FA99-4CB5-AC4F-B3DD2046C393}" type="presParOf" srcId="{A047A6CA-7BD0-48C8-BA7C-3122B35F74CF}" destId="{A7053E04-62F6-4262-9306-2736338EB451}" srcOrd="1" destOrd="0" presId="urn:microsoft.com/office/officeart/2005/8/layout/vProcess5"/>
    <dgm:cxn modelId="{56B43DBB-C68B-4916-B312-F45A1B6A237D}" type="presParOf" srcId="{A047A6CA-7BD0-48C8-BA7C-3122B35F74CF}" destId="{26462C17-44B5-4BDF-A506-CB1C8401ED09}" srcOrd="2" destOrd="0" presId="urn:microsoft.com/office/officeart/2005/8/layout/vProcess5"/>
    <dgm:cxn modelId="{01B3C4E6-EC8C-4785-BB96-219343C1F636}" type="presParOf" srcId="{A047A6CA-7BD0-48C8-BA7C-3122B35F74CF}" destId="{AFC345D0-7D59-47FD-AAD7-5690C23910ED}" srcOrd="3" destOrd="0" presId="urn:microsoft.com/office/officeart/2005/8/layout/vProcess5"/>
    <dgm:cxn modelId="{8CB9C6C4-47EC-46C4-9CC9-D88CB734E754}" type="presParOf" srcId="{A047A6CA-7BD0-48C8-BA7C-3122B35F74CF}" destId="{DA8CE8C0-AE1C-4C22-9557-ECAEFDAE3BB2}" srcOrd="4" destOrd="0" presId="urn:microsoft.com/office/officeart/2005/8/layout/vProcess5"/>
    <dgm:cxn modelId="{BF410C10-DD3A-4EEF-A523-B2148769A514}" type="presParOf" srcId="{A047A6CA-7BD0-48C8-BA7C-3122B35F74CF}" destId="{0E93CDFD-0C7E-48DA-BC02-D19691F2D6E6}"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053E04-62F6-4262-9306-2736338EB451}">
      <dsp:nvSpPr>
        <dsp:cNvPr id="0" name=""/>
        <dsp:cNvSpPr/>
      </dsp:nvSpPr>
      <dsp:spPr>
        <a:xfrm>
          <a:off x="0" y="0"/>
          <a:ext cx="8175413" cy="184206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a:t>Technologies Used</a:t>
          </a:r>
          <a:r>
            <a:rPr lang="en-US" sz="3200" kern="1200"/>
            <a:t>:</a:t>
          </a:r>
        </a:p>
        <a:p>
          <a:pPr marL="228600" lvl="1" indent="-228600" algn="l" defTabSz="1111250">
            <a:lnSpc>
              <a:spcPct val="90000"/>
            </a:lnSpc>
            <a:spcBef>
              <a:spcPct val="0"/>
            </a:spcBef>
            <a:spcAft>
              <a:spcPct val="15000"/>
            </a:spcAft>
            <a:buChar char="•"/>
          </a:pPr>
          <a:r>
            <a:rPr lang="en-US" sz="2500" kern="1200"/>
            <a:t>Data Cleansing, Exploratory Data Analysis (EDA), Visualization (Power BI)</a:t>
          </a:r>
        </a:p>
      </dsp:txBody>
      <dsp:txXfrm>
        <a:off x="53952" y="53952"/>
        <a:ext cx="6271493" cy="1734162"/>
      </dsp:txXfrm>
    </dsp:sp>
    <dsp:sp modelId="{26462C17-44B5-4BDF-A506-CB1C8401ED09}">
      <dsp:nvSpPr>
        <dsp:cNvPr id="0" name=""/>
        <dsp:cNvSpPr/>
      </dsp:nvSpPr>
      <dsp:spPr>
        <a:xfrm>
          <a:off x="1442719" y="2251415"/>
          <a:ext cx="8175413" cy="1842066"/>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a:t>Domain:</a:t>
          </a:r>
          <a:endParaRPr lang="en-US" sz="3200" kern="1200"/>
        </a:p>
        <a:p>
          <a:pPr marL="228600" lvl="1" indent="-228600" algn="l" defTabSz="1111250">
            <a:lnSpc>
              <a:spcPct val="90000"/>
            </a:lnSpc>
            <a:spcBef>
              <a:spcPct val="0"/>
            </a:spcBef>
            <a:spcAft>
              <a:spcPct val="15000"/>
            </a:spcAft>
            <a:buChar char="•"/>
          </a:pPr>
          <a:r>
            <a:rPr lang="en-US" sz="2500" kern="1200"/>
            <a:t>Energy and Sustainability</a:t>
          </a:r>
        </a:p>
      </dsp:txBody>
      <dsp:txXfrm>
        <a:off x="1496671" y="2305367"/>
        <a:ext cx="5427445" cy="1734162"/>
      </dsp:txXfrm>
    </dsp:sp>
    <dsp:sp modelId="{AFC345D0-7D59-47FD-AAD7-5690C23910ED}">
      <dsp:nvSpPr>
        <dsp:cNvPr id="0" name=""/>
        <dsp:cNvSpPr/>
      </dsp:nvSpPr>
      <dsp:spPr>
        <a:xfrm>
          <a:off x="6978069" y="1448069"/>
          <a:ext cx="1197343" cy="1197343"/>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247471" y="1448069"/>
        <a:ext cx="658539" cy="90100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52589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59844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97362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55385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73560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50828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C6B4A9-1611-4792-9094-5F34BCA07E0B}" type="datetimeFigureOut">
              <a:rPr lang="en-US" dirty="0"/>
              <a:t>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2219394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57023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2A54C80-263E-416B-A8E0-580EDEADCBDC}" type="datetimeFigureOut">
              <a:rPr lang="en-US" dirty="0"/>
              <a:t>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2673768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54890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2A54C80-263E-416B-A8E0-580EDEADCBDC}" type="datetimeFigureOut">
              <a:rPr lang="en-US" dirty="0"/>
              <a:t>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2862398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42587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8536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44679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dirty="0"/>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395282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82575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2/2/2024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577272170"/>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8CB2CF-17BD-3523-7EFF-3B7B0C3ED923}"/>
              </a:ext>
            </a:extLst>
          </p:cNvPr>
          <p:cNvSpPr txBox="1"/>
          <p:nvPr/>
        </p:nvSpPr>
        <p:spPr>
          <a:xfrm>
            <a:off x="4173416" y="392722"/>
            <a:ext cx="5064368"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4400" b="1" i="1" dirty="0">
                <a:solidFill>
                  <a:schemeClr val="accent2">
                    <a:lumMod val="50000"/>
                  </a:schemeClr>
                </a:solidFill>
                <a:latin typeface="Angsana New"/>
                <a:cs typeface="Angsana New"/>
              </a:rPr>
              <a:t>ENERGY CONSUMPTION ANALYSIS</a:t>
            </a:r>
            <a:endParaRPr lang="en-US" sz="4400">
              <a:solidFill>
                <a:schemeClr val="accent2">
                  <a:lumMod val="50000"/>
                </a:schemeClr>
              </a:solidFill>
            </a:endParaRPr>
          </a:p>
        </p:txBody>
      </p:sp>
      <p:sp>
        <p:nvSpPr>
          <p:cNvPr id="2" name="TextBox 1">
            <a:extLst>
              <a:ext uri="{FF2B5EF4-FFF2-40B4-BE49-F238E27FC236}">
                <a16:creationId xmlns:a16="http://schemas.microsoft.com/office/drawing/2014/main" id="{1D7F8E60-169E-2458-F7AC-0E1B026260D0}"/>
              </a:ext>
            </a:extLst>
          </p:cNvPr>
          <p:cNvSpPr txBox="1"/>
          <p:nvPr/>
        </p:nvSpPr>
        <p:spPr>
          <a:xfrm>
            <a:off x="410307" y="4443045"/>
            <a:ext cx="522849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i="1" dirty="0">
                <a:solidFill>
                  <a:schemeClr val="bg1"/>
                </a:solidFill>
                <a:latin typeface="Franklin Gothic"/>
                <a:cs typeface="Angsana New"/>
              </a:rPr>
              <a:t>NAME: RAMYA KRISHNAN A</a:t>
            </a:r>
          </a:p>
          <a:p>
            <a:r>
              <a:rPr lang="en-US" sz="2800" b="1" i="1" dirty="0">
                <a:solidFill>
                  <a:schemeClr val="bg1"/>
                </a:solidFill>
                <a:latin typeface="Franklin Gothic"/>
                <a:cs typeface="Angsana New"/>
              </a:rPr>
              <a:t>COURSE: DATA SCIENCE</a:t>
            </a:r>
          </a:p>
          <a:p>
            <a:r>
              <a:rPr lang="en-US" sz="2800" b="1" i="1" dirty="0">
                <a:solidFill>
                  <a:schemeClr val="bg1"/>
                </a:solidFill>
                <a:latin typeface="Franklin Gothic"/>
                <a:cs typeface="Angsana New"/>
              </a:rPr>
              <a:t>BATCH CODE: DW75DW76</a:t>
            </a:r>
          </a:p>
        </p:txBody>
      </p:sp>
    </p:spTree>
    <p:extLst>
      <p:ext uri="{BB962C8B-B14F-4D97-AF65-F5344CB8AC3E}">
        <p14:creationId xmlns:p14="http://schemas.microsoft.com/office/powerpoint/2010/main" val="2701122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CE062-DDE9-207E-BE57-30D3291527DF}"/>
              </a:ext>
            </a:extLst>
          </p:cNvPr>
          <p:cNvSpPr>
            <a:spLocks noGrp="1"/>
          </p:cNvSpPr>
          <p:nvPr>
            <p:ph type="title"/>
          </p:nvPr>
        </p:nvSpPr>
        <p:spPr/>
        <p:txBody>
          <a:bodyPr>
            <a:normAutofit/>
          </a:bodyPr>
          <a:lstStyle/>
          <a:p>
            <a:r>
              <a:rPr lang="en-US" sz="4400" b="1" i="1" dirty="0">
                <a:latin typeface="Angsana New"/>
                <a:ea typeface="+mj-lt"/>
                <a:cs typeface="+mj-lt"/>
              </a:rPr>
              <a:t>GHG Emission by Sector – Bar Chart</a:t>
            </a:r>
            <a:endParaRPr lang="en-US" i="1" dirty="0">
              <a:latin typeface="Angsana New"/>
              <a:cs typeface="Angsana New"/>
            </a:endParaRPr>
          </a:p>
        </p:txBody>
      </p:sp>
      <p:sp>
        <p:nvSpPr>
          <p:cNvPr id="3" name="Subtitle 2">
            <a:extLst>
              <a:ext uri="{FF2B5EF4-FFF2-40B4-BE49-F238E27FC236}">
                <a16:creationId xmlns:a16="http://schemas.microsoft.com/office/drawing/2014/main" id="{C5190497-8A43-7AC3-E0F4-35B16478BEE4}"/>
              </a:ext>
            </a:extLst>
          </p:cNvPr>
          <p:cNvSpPr>
            <a:spLocks noGrp="1"/>
          </p:cNvSpPr>
          <p:nvPr>
            <p:ph idx="1"/>
          </p:nvPr>
        </p:nvSpPr>
        <p:spPr/>
        <p:txBody>
          <a:bodyPr vert="horz" lIns="91440" tIns="45720" rIns="91440" bIns="45720" rtlCol="0" anchor="t">
            <a:normAutofit/>
          </a:bodyPr>
          <a:lstStyle/>
          <a:p>
            <a:r>
              <a:rPr lang="en-US" sz="2400" b="1">
                <a:solidFill>
                  <a:schemeClr val="accent1">
                    <a:lumMod val="75000"/>
                  </a:schemeClr>
                </a:solidFill>
                <a:latin typeface="Angsana New"/>
                <a:ea typeface="+mn-lt"/>
                <a:cs typeface="+mn-lt"/>
              </a:rPr>
              <a:t>Chart Description:</a:t>
            </a:r>
            <a:endParaRPr lang="en-US" sz="2400">
              <a:solidFill>
                <a:schemeClr val="accent1">
                  <a:lumMod val="75000"/>
                </a:schemeClr>
              </a:solidFill>
              <a:latin typeface="Angsana New"/>
              <a:ea typeface="+mn-lt"/>
              <a:cs typeface="+mn-lt"/>
            </a:endParaRPr>
          </a:p>
          <a:p>
            <a:pPr lvl="1" indent="-342900">
              <a:buClr>
                <a:srgbClr val="EB3D9F"/>
              </a:buClr>
              <a:buFont typeface="Courier New" charset="2"/>
              <a:buChar char="o"/>
            </a:pPr>
            <a:r>
              <a:rPr lang="en-US" sz="2000">
                <a:solidFill>
                  <a:srgbClr val="374151"/>
                </a:solidFill>
                <a:latin typeface="Angsana New"/>
                <a:ea typeface="+mn-lt"/>
                <a:cs typeface="+mn-lt"/>
              </a:rPr>
              <a:t>Display a bar chart illustrating GHG emissions by sector.</a:t>
            </a:r>
            <a:endParaRPr lang="en-US" sz="2000" dirty="0">
              <a:latin typeface="Angsana New"/>
              <a:cs typeface="Angsana New"/>
            </a:endParaRPr>
          </a:p>
          <a:p>
            <a:pPr>
              <a:buClr>
                <a:srgbClr val="EB3D9F"/>
              </a:buClr>
            </a:pPr>
            <a:r>
              <a:rPr lang="en-US" sz="2400" b="1" dirty="0">
                <a:solidFill>
                  <a:schemeClr val="accent1">
                    <a:lumMod val="75000"/>
                  </a:schemeClr>
                </a:solidFill>
                <a:latin typeface="Angsana New"/>
                <a:ea typeface="+mn-lt"/>
                <a:cs typeface="+mn-lt"/>
              </a:rPr>
              <a:t>Interactive Feature:</a:t>
            </a:r>
            <a:endParaRPr lang="en-US" sz="2400" dirty="0">
              <a:solidFill>
                <a:schemeClr val="accent1">
                  <a:lumMod val="75000"/>
                </a:schemeClr>
              </a:solidFill>
              <a:latin typeface="Angsana New"/>
              <a:cs typeface="Angsana New"/>
            </a:endParaRPr>
          </a:p>
          <a:p>
            <a:pPr marL="628650" lvl="1" indent="-171450">
              <a:buClr>
                <a:srgbClr val="EB3D9F"/>
              </a:buClr>
              <a:buFont typeface="Courier New" charset="2"/>
              <a:buChar char="o"/>
            </a:pPr>
            <a:r>
              <a:rPr lang="en-US" sz="2000" dirty="0">
                <a:solidFill>
                  <a:srgbClr val="374151"/>
                </a:solidFill>
                <a:latin typeface="Angsana New"/>
                <a:ea typeface="+mn-lt"/>
                <a:cs typeface="+mn-lt"/>
              </a:rPr>
              <a:t>Overlapping Data: Mention that the chart allows viewers to overlap data, revealing the cumulative sum of GHG </a:t>
            </a:r>
            <a:r>
              <a:rPr lang="en-US" sz="2000">
                <a:solidFill>
                  <a:srgbClr val="374151"/>
                </a:solidFill>
                <a:latin typeface="Angsana New"/>
                <a:ea typeface="+mn-lt"/>
                <a:cs typeface="+mn-lt"/>
              </a:rPr>
              <a:t>emissions in a particular sector as viewers hover over or select specific bars.</a:t>
            </a:r>
            <a:endParaRPr lang="en-US" sz="2000">
              <a:latin typeface="Angsana New"/>
              <a:cs typeface="Angsana New"/>
            </a:endParaRPr>
          </a:p>
          <a:p>
            <a:pPr>
              <a:buClr>
                <a:srgbClr val="EB3D9F"/>
              </a:buClr>
            </a:pPr>
            <a:r>
              <a:rPr lang="en-US" sz="2400" b="1" dirty="0">
                <a:solidFill>
                  <a:schemeClr val="accent1">
                    <a:lumMod val="75000"/>
                  </a:schemeClr>
                </a:solidFill>
                <a:latin typeface="Angsana New"/>
                <a:ea typeface="+mn-lt"/>
                <a:cs typeface="+mn-lt"/>
              </a:rPr>
              <a:t>Insights:</a:t>
            </a:r>
            <a:endParaRPr lang="en-US" sz="1600" dirty="0">
              <a:solidFill>
                <a:schemeClr val="accent1">
                  <a:lumMod val="75000"/>
                </a:schemeClr>
              </a:solidFill>
              <a:latin typeface="Angsana New"/>
              <a:cs typeface="Angsana New"/>
            </a:endParaRPr>
          </a:p>
          <a:p>
            <a:pPr marL="628650" lvl="1" indent="-171450">
              <a:buClr>
                <a:srgbClr val="EB3D9F"/>
              </a:buClr>
              <a:buFont typeface="Courier New" charset="2"/>
              <a:buChar char="o"/>
            </a:pPr>
            <a:r>
              <a:rPr lang="en-US" sz="2000" dirty="0">
                <a:solidFill>
                  <a:srgbClr val="374151"/>
                </a:solidFill>
                <a:latin typeface="Angsana New"/>
                <a:ea typeface="+mn-lt"/>
                <a:cs typeface="+mn-lt"/>
              </a:rPr>
              <a:t>Communicate that this interactive feature enhances the understanding of the total GHG emissions within each sector, promoting a more detailed analysis.</a:t>
            </a:r>
            <a:endParaRPr lang="en-US" sz="2000" dirty="0">
              <a:latin typeface="Angsana New"/>
              <a:cs typeface="Angsana New"/>
            </a:endParaRPr>
          </a:p>
          <a:p>
            <a:pPr>
              <a:buClr>
                <a:srgbClr val="EB3D9F"/>
              </a:buClr>
            </a:pPr>
            <a:endParaRPr lang="en-US" sz="2800" dirty="0">
              <a:solidFill>
                <a:srgbClr val="374151"/>
              </a:solidFill>
              <a:latin typeface="Angsana New"/>
              <a:cs typeface="Angsana New"/>
            </a:endParaRPr>
          </a:p>
          <a:p>
            <a:pPr>
              <a:buClr>
                <a:srgbClr val="EB3D9F"/>
              </a:buClr>
            </a:pPr>
            <a:endParaRPr lang="en-US" sz="2800" dirty="0">
              <a:solidFill>
                <a:srgbClr val="374151"/>
              </a:solidFill>
              <a:latin typeface="Angsana New"/>
            </a:endParaRPr>
          </a:p>
          <a:p>
            <a:pPr>
              <a:buClr>
                <a:srgbClr val="EB3D9F"/>
              </a:buClr>
            </a:pPr>
            <a:endParaRPr lang="en-US" dirty="0">
              <a:solidFill>
                <a:srgbClr val="404040"/>
              </a:solidFill>
              <a:latin typeface="Trebuchet MS" panose="020B0603020202020204"/>
              <a:cs typeface="Angsana New"/>
            </a:endParaRPr>
          </a:p>
        </p:txBody>
      </p:sp>
    </p:spTree>
    <p:extLst>
      <p:ext uri="{BB962C8B-B14F-4D97-AF65-F5344CB8AC3E}">
        <p14:creationId xmlns:p14="http://schemas.microsoft.com/office/powerpoint/2010/main" val="2958527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0" name="Rectangle 29">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F4C2044-DB98-FCDE-5B0E-47A9073535D4}"/>
              </a:ext>
            </a:extLst>
          </p:cNvPr>
          <p:cNvPicPr>
            <a:picLocks noChangeAspect="1"/>
          </p:cNvPicPr>
          <p:nvPr/>
        </p:nvPicPr>
        <p:blipFill rotWithShape="1">
          <a:blip r:embed="rId2"/>
          <a:srcRect t="4001" r="1" b="3686"/>
          <a:stretch/>
        </p:blipFill>
        <p:spPr>
          <a:xfrm>
            <a:off x="568452" y="571500"/>
            <a:ext cx="11055096" cy="5715000"/>
          </a:xfrm>
          <a:prstGeom prst="rect">
            <a:avLst/>
          </a:prstGeom>
        </p:spPr>
      </p:pic>
    </p:spTree>
    <p:extLst>
      <p:ext uri="{BB962C8B-B14F-4D97-AF65-F5344CB8AC3E}">
        <p14:creationId xmlns:p14="http://schemas.microsoft.com/office/powerpoint/2010/main" val="421841297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FA0FD-9FB7-2197-6051-DC72B5FA3045}"/>
              </a:ext>
            </a:extLst>
          </p:cNvPr>
          <p:cNvSpPr>
            <a:spLocks noGrp="1"/>
          </p:cNvSpPr>
          <p:nvPr>
            <p:ph type="title"/>
          </p:nvPr>
        </p:nvSpPr>
        <p:spPr/>
        <p:txBody>
          <a:bodyPr>
            <a:normAutofit/>
          </a:bodyPr>
          <a:lstStyle/>
          <a:p>
            <a:r>
              <a:rPr lang="en-US" sz="4400" b="1" i="1" dirty="0">
                <a:latin typeface="Angsana New"/>
                <a:ea typeface="+mj-lt"/>
                <a:cs typeface="+mj-lt"/>
              </a:rPr>
              <a:t>Natural Gas and Electricity Consumption – Line Chart</a:t>
            </a:r>
            <a:endParaRPr lang="en-US" sz="4400" i="1" dirty="0">
              <a:latin typeface="Angsana New"/>
              <a:cs typeface="Angsana New"/>
            </a:endParaRPr>
          </a:p>
        </p:txBody>
      </p:sp>
      <p:sp>
        <p:nvSpPr>
          <p:cNvPr id="3" name="Content Placeholder 2">
            <a:extLst>
              <a:ext uri="{FF2B5EF4-FFF2-40B4-BE49-F238E27FC236}">
                <a16:creationId xmlns:a16="http://schemas.microsoft.com/office/drawing/2014/main" id="{2485F08A-3595-85D7-7D6F-83BC2FE9EA96}"/>
              </a:ext>
            </a:extLst>
          </p:cNvPr>
          <p:cNvSpPr>
            <a:spLocks noGrp="1"/>
          </p:cNvSpPr>
          <p:nvPr>
            <p:ph idx="1"/>
          </p:nvPr>
        </p:nvSpPr>
        <p:spPr/>
        <p:txBody>
          <a:bodyPr vert="horz" lIns="91440" tIns="45720" rIns="91440" bIns="45720" rtlCol="0" anchor="t">
            <a:normAutofit/>
          </a:bodyPr>
          <a:lstStyle/>
          <a:p>
            <a:r>
              <a:rPr lang="en-US" sz="2400" b="1" dirty="0">
                <a:solidFill>
                  <a:schemeClr val="accent1">
                    <a:lumMod val="75000"/>
                  </a:schemeClr>
                </a:solidFill>
                <a:latin typeface="Angsana New"/>
                <a:ea typeface="+mn-lt"/>
                <a:cs typeface="+mn-lt"/>
              </a:rPr>
              <a:t>Chart Description:</a:t>
            </a:r>
            <a:endParaRPr lang="en-US" sz="2400" dirty="0">
              <a:solidFill>
                <a:schemeClr val="accent1">
                  <a:lumMod val="75000"/>
                </a:schemeClr>
              </a:solidFill>
              <a:latin typeface="Angsana New"/>
              <a:ea typeface="+mn-lt"/>
              <a:cs typeface="+mn-lt"/>
            </a:endParaRPr>
          </a:p>
          <a:p>
            <a:pPr marL="628650" lvl="1" indent="-171450">
              <a:buClr>
                <a:srgbClr val="EB3D9F"/>
              </a:buClr>
              <a:buFont typeface="Courier New" charset="2"/>
              <a:buChar char="o"/>
            </a:pPr>
            <a:r>
              <a:rPr lang="en-US" sz="2000" dirty="0">
                <a:solidFill>
                  <a:srgbClr val="374151"/>
                </a:solidFill>
                <a:latin typeface="Angsana New"/>
                <a:ea typeface="+mn-lt"/>
                <a:cs typeface="+mn-lt"/>
              </a:rPr>
              <a:t>Display a line chart illustrating natural gas and electricity consumption by organization.</a:t>
            </a:r>
            <a:endParaRPr lang="en-US" sz="2000" dirty="0">
              <a:latin typeface="Angsana New"/>
              <a:cs typeface="Angsana New"/>
            </a:endParaRPr>
          </a:p>
          <a:p>
            <a:pPr>
              <a:buClr>
                <a:srgbClr val="EB3D9F"/>
              </a:buClr>
            </a:pPr>
            <a:r>
              <a:rPr lang="en-US" sz="2400" b="1" dirty="0">
                <a:solidFill>
                  <a:schemeClr val="accent1">
                    <a:lumMod val="75000"/>
                  </a:schemeClr>
                </a:solidFill>
                <a:latin typeface="Angsana New"/>
                <a:ea typeface="+mn-lt"/>
                <a:cs typeface="+mn-lt"/>
              </a:rPr>
              <a:t>Interactive Feature:</a:t>
            </a:r>
            <a:endParaRPr lang="en-US" sz="2400" dirty="0">
              <a:solidFill>
                <a:schemeClr val="accent1">
                  <a:lumMod val="75000"/>
                </a:schemeClr>
              </a:solidFill>
              <a:latin typeface="Angsana New"/>
              <a:cs typeface="Angsana New"/>
            </a:endParaRPr>
          </a:p>
          <a:p>
            <a:pPr lvl="1">
              <a:buClr>
                <a:srgbClr val="EB3D9F"/>
              </a:buClr>
              <a:buFont typeface="Courier New" charset="2"/>
              <a:buChar char="o"/>
            </a:pPr>
            <a:r>
              <a:rPr lang="en-US" sz="2000" dirty="0">
                <a:solidFill>
                  <a:srgbClr val="374151"/>
                </a:solidFill>
                <a:latin typeface="Angsana New"/>
                <a:ea typeface="+mn-lt"/>
                <a:cs typeface="+mn-lt"/>
              </a:rPr>
              <a:t>Overlapping Data: Highlight that as viewers overlap on the chart, they can see the cumulative sum of natural gas and electricity consumption by a specific organization. The blue line represents the sum of natural gas, and the yellow line represents the sum of electricity.</a:t>
            </a:r>
            <a:endParaRPr lang="en-US" sz="1400" dirty="0">
              <a:latin typeface="Angsana New"/>
              <a:cs typeface="Angsana New"/>
            </a:endParaRPr>
          </a:p>
          <a:p>
            <a:pPr>
              <a:buClr>
                <a:srgbClr val="EB3D9F"/>
              </a:buClr>
            </a:pPr>
            <a:r>
              <a:rPr lang="en-US" sz="2400" b="1" dirty="0">
                <a:solidFill>
                  <a:schemeClr val="accent1">
                    <a:lumMod val="75000"/>
                  </a:schemeClr>
                </a:solidFill>
                <a:latin typeface="Angsana New"/>
                <a:ea typeface="+mn-lt"/>
                <a:cs typeface="+mn-lt"/>
              </a:rPr>
              <a:t>Insights:</a:t>
            </a:r>
            <a:endParaRPr lang="en-US" sz="2400" dirty="0">
              <a:solidFill>
                <a:schemeClr val="accent1">
                  <a:lumMod val="75000"/>
                </a:schemeClr>
              </a:solidFill>
              <a:latin typeface="Angsana New"/>
              <a:cs typeface="Angsana New"/>
            </a:endParaRPr>
          </a:p>
          <a:p>
            <a:pPr lvl="1">
              <a:buClr>
                <a:srgbClr val="EB3D9F"/>
              </a:buClr>
              <a:buFont typeface="Courier New" charset="2"/>
              <a:buChar char="o"/>
            </a:pPr>
            <a:r>
              <a:rPr lang="en-US" sz="2000" dirty="0">
                <a:solidFill>
                  <a:srgbClr val="374151"/>
                </a:solidFill>
                <a:latin typeface="Angsana New"/>
                <a:ea typeface="+mn-lt"/>
                <a:cs typeface="+mn-lt"/>
              </a:rPr>
              <a:t>Convey that this interactive feature provides a detailed overview of the energy consumption patterns for individual organizations, aiding in identifying high-consuming entities.</a:t>
            </a:r>
            <a:endParaRPr lang="en-US" sz="2000" dirty="0">
              <a:latin typeface="Angsana New"/>
              <a:cs typeface="Angsana New"/>
            </a:endParaRPr>
          </a:p>
          <a:p>
            <a:pPr>
              <a:buClr>
                <a:srgbClr val="EB3D9F"/>
              </a:buClr>
            </a:pPr>
            <a:endParaRPr lang="en-US" sz="1200" dirty="0">
              <a:solidFill>
                <a:srgbClr val="374151"/>
              </a:solidFill>
              <a:latin typeface="Trebuchet MS" panose="020B0603020202020204"/>
            </a:endParaRPr>
          </a:p>
          <a:p>
            <a:pPr>
              <a:buClr>
                <a:srgbClr val="EB3D9F"/>
              </a:buClr>
            </a:pPr>
            <a:endParaRPr lang="en-US" dirty="0">
              <a:solidFill>
                <a:srgbClr val="404040"/>
              </a:solidFill>
            </a:endParaRPr>
          </a:p>
        </p:txBody>
      </p:sp>
    </p:spTree>
    <p:extLst>
      <p:ext uri="{BB962C8B-B14F-4D97-AF65-F5344CB8AC3E}">
        <p14:creationId xmlns:p14="http://schemas.microsoft.com/office/powerpoint/2010/main" val="30859031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0" name="Rectangle 19">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9008570-2B61-78DD-7E86-C11BCCB7EF69}"/>
              </a:ext>
            </a:extLst>
          </p:cNvPr>
          <p:cNvPicPr>
            <a:picLocks noChangeAspect="1"/>
          </p:cNvPicPr>
          <p:nvPr/>
        </p:nvPicPr>
        <p:blipFill rotWithShape="1">
          <a:blip r:embed="rId2"/>
          <a:srcRect t="2048" r="1" b="5639"/>
          <a:stretch/>
        </p:blipFill>
        <p:spPr>
          <a:xfrm>
            <a:off x="568452" y="571500"/>
            <a:ext cx="11055096" cy="5715000"/>
          </a:xfrm>
          <a:prstGeom prst="rect">
            <a:avLst/>
          </a:prstGeom>
        </p:spPr>
      </p:pic>
    </p:spTree>
    <p:extLst>
      <p:ext uri="{BB962C8B-B14F-4D97-AF65-F5344CB8AC3E}">
        <p14:creationId xmlns:p14="http://schemas.microsoft.com/office/powerpoint/2010/main" val="366066146"/>
      </p:ext>
    </p:extLst>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23378-84BC-22FB-0A95-34B8792816D9}"/>
              </a:ext>
            </a:extLst>
          </p:cNvPr>
          <p:cNvSpPr>
            <a:spLocks noGrp="1"/>
          </p:cNvSpPr>
          <p:nvPr>
            <p:ph type="title"/>
          </p:nvPr>
        </p:nvSpPr>
        <p:spPr/>
        <p:txBody>
          <a:bodyPr>
            <a:normAutofit/>
          </a:bodyPr>
          <a:lstStyle/>
          <a:p>
            <a:r>
              <a:rPr lang="en-US" sz="4400" b="1" i="1" dirty="0">
                <a:latin typeface="Angsana New"/>
                <a:ea typeface="+mj-lt"/>
                <a:cs typeface="+mj-lt"/>
              </a:rPr>
              <a:t>District Cooling and Heating – Donut Chart</a:t>
            </a:r>
            <a:endParaRPr lang="en-US" sz="4000" dirty="0">
              <a:latin typeface="Angsana New"/>
              <a:cs typeface="Angsana New"/>
            </a:endParaRPr>
          </a:p>
        </p:txBody>
      </p:sp>
      <p:sp>
        <p:nvSpPr>
          <p:cNvPr id="3" name="Content Placeholder 2">
            <a:extLst>
              <a:ext uri="{FF2B5EF4-FFF2-40B4-BE49-F238E27FC236}">
                <a16:creationId xmlns:a16="http://schemas.microsoft.com/office/drawing/2014/main" id="{BB7F9282-4963-7A82-820E-D1EB12D8C314}"/>
              </a:ext>
            </a:extLst>
          </p:cNvPr>
          <p:cNvSpPr>
            <a:spLocks noGrp="1"/>
          </p:cNvSpPr>
          <p:nvPr>
            <p:ph idx="1"/>
          </p:nvPr>
        </p:nvSpPr>
        <p:spPr/>
        <p:txBody>
          <a:bodyPr vert="horz" lIns="91440" tIns="45720" rIns="91440" bIns="45720" rtlCol="0" anchor="t">
            <a:normAutofit/>
          </a:bodyPr>
          <a:lstStyle/>
          <a:p>
            <a:r>
              <a:rPr lang="en-US" sz="2400" b="1" dirty="0">
                <a:solidFill>
                  <a:schemeClr val="accent1">
                    <a:lumMod val="75000"/>
                  </a:schemeClr>
                </a:solidFill>
                <a:latin typeface="Angsana New"/>
                <a:ea typeface="+mn-lt"/>
                <a:cs typeface="+mn-lt"/>
              </a:rPr>
              <a:t>Chart Description:</a:t>
            </a:r>
            <a:endParaRPr lang="en-US" sz="2400" b="1" dirty="0">
              <a:solidFill>
                <a:schemeClr val="accent1">
                  <a:lumMod val="75000"/>
                </a:schemeClr>
              </a:solidFill>
              <a:latin typeface="Angsana New"/>
              <a:cs typeface="Angsana New"/>
            </a:endParaRPr>
          </a:p>
          <a:p>
            <a:pPr lvl="1">
              <a:buClr>
                <a:srgbClr val="EB3D9F"/>
              </a:buClr>
              <a:buFont typeface="Courier New" charset="2"/>
              <a:buChar char="o"/>
            </a:pPr>
            <a:r>
              <a:rPr lang="en-US" sz="2000" dirty="0">
                <a:solidFill>
                  <a:srgbClr val="374151"/>
                </a:solidFill>
                <a:latin typeface="Angsana New"/>
                <a:ea typeface="+mn-lt"/>
                <a:cs typeface="+mn-lt"/>
              </a:rPr>
              <a:t>Present a donut chart illustrating district cooling (red) and district heating (green).</a:t>
            </a:r>
            <a:endParaRPr lang="en-US" sz="2000" dirty="0">
              <a:latin typeface="Angsana New"/>
              <a:cs typeface="Angsana New"/>
            </a:endParaRPr>
          </a:p>
          <a:p>
            <a:pPr>
              <a:buClr>
                <a:srgbClr val="EB3D9F"/>
              </a:buClr>
            </a:pPr>
            <a:r>
              <a:rPr lang="en-US" sz="2400" b="1" dirty="0">
                <a:solidFill>
                  <a:schemeClr val="accent1">
                    <a:lumMod val="75000"/>
                  </a:schemeClr>
                </a:solidFill>
                <a:latin typeface="Angsana New"/>
                <a:ea typeface="+mn-lt"/>
                <a:cs typeface="+mn-lt"/>
              </a:rPr>
              <a:t>Interactive Feature:</a:t>
            </a:r>
            <a:endParaRPr lang="en-US" sz="2400" dirty="0">
              <a:solidFill>
                <a:schemeClr val="accent1">
                  <a:lumMod val="75000"/>
                </a:schemeClr>
              </a:solidFill>
              <a:latin typeface="Angsana New"/>
            </a:endParaRPr>
          </a:p>
          <a:p>
            <a:pPr lvl="1">
              <a:buClr>
                <a:srgbClr val="EB3D9F"/>
              </a:buClr>
              <a:buFont typeface="Courier New" charset="2"/>
              <a:buChar char="o"/>
            </a:pPr>
            <a:r>
              <a:rPr lang="en-US" sz="2000" dirty="0">
                <a:solidFill>
                  <a:srgbClr val="374151"/>
                </a:solidFill>
                <a:latin typeface="Angsana New"/>
                <a:ea typeface="+mn-lt"/>
                <a:cs typeface="+mn-lt"/>
              </a:rPr>
              <a:t>Overlapping Data: Communicate that as viewers overlap on the donut chart, they can observe the cumulative sum of district cooling (red) and district heating (green).</a:t>
            </a:r>
            <a:endParaRPr lang="en-US" sz="2000" dirty="0">
              <a:latin typeface="Angsana New"/>
              <a:cs typeface="Angsana New"/>
            </a:endParaRPr>
          </a:p>
          <a:p>
            <a:pPr>
              <a:buClr>
                <a:srgbClr val="EB3D9F"/>
              </a:buClr>
            </a:pPr>
            <a:r>
              <a:rPr lang="en-US" sz="2400" b="1" dirty="0">
                <a:solidFill>
                  <a:schemeClr val="accent1">
                    <a:lumMod val="75000"/>
                  </a:schemeClr>
                </a:solidFill>
                <a:latin typeface="Angsana New"/>
                <a:ea typeface="+mn-lt"/>
                <a:cs typeface="+mn-lt"/>
              </a:rPr>
              <a:t>Insights:</a:t>
            </a:r>
            <a:endParaRPr lang="en-US" sz="2000" dirty="0">
              <a:solidFill>
                <a:schemeClr val="accent1">
                  <a:lumMod val="75000"/>
                </a:schemeClr>
              </a:solidFill>
              <a:latin typeface="Trebuchet MS" panose="020B0603020202020204"/>
            </a:endParaRPr>
          </a:p>
          <a:p>
            <a:pPr lvl="1">
              <a:buClr>
                <a:srgbClr val="EB3D9F"/>
              </a:buClr>
              <a:buFont typeface="Courier New" charset="2"/>
              <a:buChar char="o"/>
            </a:pPr>
            <a:r>
              <a:rPr lang="en-US" sz="2000" dirty="0">
                <a:solidFill>
                  <a:srgbClr val="374151"/>
                </a:solidFill>
                <a:latin typeface="Angsana New"/>
                <a:ea typeface="+mn-lt"/>
                <a:cs typeface="+mn-lt"/>
              </a:rPr>
              <a:t>Convey that this interactive feature allows for a comprehensive understanding of the balance between district cooling and heating, aiding in weather-related energy consumption insights.</a:t>
            </a:r>
            <a:endParaRPr lang="en-US" sz="2000" dirty="0">
              <a:latin typeface="Angsana New"/>
              <a:cs typeface="Angsana New"/>
            </a:endParaRPr>
          </a:p>
          <a:p>
            <a:pPr>
              <a:buClr>
                <a:srgbClr val="EB3D9F"/>
              </a:buClr>
              <a:buFont typeface="Wingdings" charset="2"/>
              <a:buChar char="Ø"/>
            </a:pPr>
            <a:endParaRPr lang="en-US" sz="2400" b="1" dirty="0">
              <a:solidFill>
                <a:schemeClr val="accent1">
                  <a:lumMod val="75000"/>
                </a:schemeClr>
              </a:solidFill>
              <a:latin typeface="Angsana New"/>
              <a:cs typeface="Angsana New"/>
            </a:endParaRPr>
          </a:p>
          <a:p>
            <a:pPr marL="457200" lvl="1" indent="0">
              <a:buClr>
                <a:srgbClr val="F496CB">
                  <a:lumMod val="75000"/>
                </a:srgbClr>
              </a:buClr>
              <a:buNone/>
            </a:pPr>
            <a:endParaRPr lang="en-US" sz="2000" dirty="0">
              <a:solidFill>
                <a:srgbClr val="374151"/>
              </a:solidFill>
              <a:latin typeface="Angsana New"/>
              <a:cs typeface="Angsana New"/>
            </a:endParaRPr>
          </a:p>
          <a:p>
            <a:pPr lvl="1">
              <a:buClr>
                <a:srgbClr val="EB3D9F"/>
              </a:buClr>
              <a:buFont typeface="Courier New" charset="2"/>
              <a:buChar char="o"/>
            </a:pPr>
            <a:endParaRPr lang="en-US" sz="2000" dirty="0">
              <a:solidFill>
                <a:srgbClr val="374151"/>
              </a:solidFill>
              <a:latin typeface="Angsana New"/>
              <a:cs typeface="Angsana New"/>
            </a:endParaRPr>
          </a:p>
          <a:p>
            <a:pPr marL="457200" lvl="1" indent="0">
              <a:buClr>
                <a:srgbClr val="EB3D9F"/>
              </a:buClr>
              <a:buNone/>
            </a:pPr>
            <a:endParaRPr lang="en-US" sz="2000" dirty="0">
              <a:solidFill>
                <a:srgbClr val="374151"/>
              </a:solidFill>
              <a:latin typeface="Angsana New"/>
              <a:cs typeface="Angsana New"/>
            </a:endParaRPr>
          </a:p>
          <a:p>
            <a:pPr lvl="1">
              <a:buClr>
                <a:srgbClr val="EB3D9F"/>
              </a:buClr>
              <a:buFont typeface="Courier New" charset="2"/>
              <a:buChar char="o"/>
            </a:pPr>
            <a:endParaRPr lang="en-US" sz="2000" dirty="0">
              <a:solidFill>
                <a:srgbClr val="374151"/>
              </a:solidFill>
              <a:latin typeface="Angsana New"/>
              <a:cs typeface="Angsana New"/>
            </a:endParaRPr>
          </a:p>
          <a:p>
            <a:pPr lvl="1">
              <a:buClr>
                <a:srgbClr val="EB3D9F"/>
              </a:buClr>
              <a:buFont typeface="Courier New" charset="2"/>
              <a:buChar char="o"/>
            </a:pPr>
            <a:endParaRPr lang="en-US" sz="2000" dirty="0">
              <a:solidFill>
                <a:srgbClr val="374151"/>
              </a:solidFill>
              <a:latin typeface="Angsana New"/>
              <a:cs typeface="Angsana New"/>
            </a:endParaRPr>
          </a:p>
          <a:p>
            <a:pPr>
              <a:buClr>
                <a:srgbClr val="EB3D9F"/>
              </a:buClr>
              <a:buFont typeface="Wingdings" charset="2"/>
              <a:buChar char="Ø"/>
            </a:pPr>
            <a:endParaRPr lang="en-US" dirty="0">
              <a:solidFill>
                <a:srgbClr val="404040"/>
              </a:solidFill>
              <a:latin typeface="Trebuchet MS" panose="020B0603020202020204"/>
              <a:cs typeface="Angsana New"/>
            </a:endParaRPr>
          </a:p>
        </p:txBody>
      </p:sp>
    </p:spTree>
    <p:extLst>
      <p:ext uri="{BB962C8B-B14F-4D97-AF65-F5344CB8AC3E}">
        <p14:creationId xmlns:p14="http://schemas.microsoft.com/office/powerpoint/2010/main" val="27228285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0" name="Rectangle 19">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C66F043-828A-1B67-C9DE-101E1D553085}"/>
              </a:ext>
            </a:extLst>
          </p:cNvPr>
          <p:cNvPicPr>
            <a:picLocks noChangeAspect="1"/>
          </p:cNvPicPr>
          <p:nvPr/>
        </p:nvPicPr>
        <p:blipFill rotWithShape="1">
          <a:blip r:embed="rId2"/>
          <a:srcRect t="2655" r="1" b="5032"/>
          <a:stretch/>
        </p:blipFill>
        <p:spPr>
          <a:xfrm>
            <a:off x="568452" y="571500"/>
            <a:ext cx="11055096" cy="5715000"/>
          </a:xfrm>
          <a:prstGeom prst="rect">
            <a:avLst/>
          </a:prstGeom>
        </p:spPr>
      </p:pic>
    </p:spTree>
    <p:extLst>
      <p:ext uri="{BB962C8B-B14F-4D97-AF65-F5344CB8AC3E}">
        <p14:creationId xmlns:p14="http://schemas.microsoft.com/office/powerpoint/2010/main" val="93546703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90630-D75F-4360-CACF-62CC61D26402}"/>
              </a:ext>
            </a:extLst>
          </p:cNvPr>
          <p:cNvSpPr>
            <a:spLocks noGrp="1"/>
          </p:cNvSpPr>
          <p:nvPr>
            <p:ph type="title"/>
          </p:nvPr>
        </p:nvSpPr>
        <p:spPr/>
        <p:txBody>
          <a:bodyPr>
            <a:normAutofit/>
          </a:bodyPr>
          <a:lstStyle/>
          <a:p>
            <a:r>
              <a:rPr lang="en-US" sz="4400" b="1" i="1" dirty="0">
                <a:latin typeface="Angsana New"/>
                <a:ea typeface="+mj-lt"/>
                <a:cs typeface="+mj-lt"/>
              </a:rPr>
              <a:t>Energy Usage Quantities – Pie Chart</a:t>
            </a:r>
            <a:endParaRPr lang="en-US" sz="4400" i="1" dirty="0">
              <a:latin typeface="Angsana New"/>
              <a:cs typeface="Angsana New"/>
            </a:endParaRPr>
          </a:p>
        </p:txBody>
      </p:sp>
      <p:sp>
        <p:nvSpPr>
          <p:cNvPr id="3" name="Content Placeholder 2">
            <a:extLst>
              <a:ext uri="{FF2B5EF4-FFF2-40B4-BE49-F238E27FC236}">
                <a16:creationId xmlns:a16="http://schemas.microsoft.com/office/drawing/2014/main" id="{69675A86-FCEC-A280-83E0-9B7A0B45D378}"/>
              </a:ext>
            </a:extLst>
          </p:cNvPr>
          <p:cNvSpPr>
            <a:spLocks noGrp="1"/>
          </p:cNvSpPr>
          <p:nvPr>
            <p:ph idx="1"/>
          </p:nvPr>
        </p:nvSpPr>
        <p:spPr/>
        <p:txBody>
          <a:bodyPr vert="horz" lIns="91440" tIns="45720" rIns="91440" bIns="45720" rtlCol="0" anchor="t">
            <a:normAutofit/>
          </a:bodyPr>
          <a:lstStyle/>
          <a:p>
            <a:r>
              <a:rPr lang="en-US" sz="2400" b="1" dirty="0">
                <a:solidFill>
                  <a:schemeClr val="accent1">
                    <a:lumMod val="75000"/>
                  </a:schemeClr>
                </a:solidFill>
                <a:latin typeface="Angsana New"/>
                <a:ea typeface="+mn-lt"/>
                <a:cs typeface="+mn-lt"/>
              </a:rPr>
              <a:t>Chart Description:</a:t>
            </a:r>
            <a:endParaRPr lang="en-US" sz="2400" dirty="0">
              <a:solidFill>
                <a:schemeClr val="accent1">
                  <a:lumMod val="75000"/>
                </a:schemeClr>
              </a:solidFill>
              <a:latin typeface="Angsana New"/>
              <a:cs typeface="Angsana New"/>
            </a:endParaRPr>
          </a:p>
          <a:p>
            <a:pPr lvl="1">
              <a:buClr>
                <a:srgbClr val="EB3D9F"/>
              </a:buClr>
              <a:buFont typeface="Courier New" charset="2"/>
              <a:buChar char="o"/>
            </a:pPr>
            <a:r>
              <a:rPr lang="en-US" sz="2000" dirty="0">
                <a:solidFill>
                  <a:srgbClr val="374151"/>
                </a:solidFill>
                <a:latin typeface="Angsana New"/>
                <a:ea typeface="+mn-lt"/>
                <a:cs typeface="+mn-lt"/>
              </a:rPr>
              <a:t>Present a pie chart illustrating energy usage quantities for various sources.</a:t>
            </a:r>
            <a:endParaRPr lang="en-US" sz="2000" dirty="0">
              <a:latin typeface="Angsana New"/>
              <a:cs typeface="Angsana New"/>
            </a:endParaRPr>
          </a:p>
          <a:p>
            <a:pPr>
              <a:buClr>
                <a:srgbClr val="EB3D9F"/>
              </a:buClr>
            </a:pPr>
            <a:r>
              <a:rPr lang="en-US" sz="2400" b="1" dirty="0">
                <a:solidFill>
                  <a:schemeClr val="accent1">
                    <a:lumMod val="75000"/>
                  </a:schemeClr>
                </a:solidFill>
                <a:latin typeface="Angsana New"/>
                <a:ea typeface="+mn-lt"/>
                <a:cs typeface="+mn-lt"/>
              </a:rPr>
              <a:t>Interactive Feature:</a:t>
            </a:r>
            <a:endParaRPr lang="en-US" sz="2400" dirty="0">
              <a:solidFill>
                <a:schemeClr val="accent1">
                  <a:lumMod val="75000"/>
                </a:schemeClr>
              </a:solidFill>
              <a:latin typeface="Angsana New"/>
              <a:cs typeface="Angsana New"/>
            </a:endParaRPr>
          </a:p>
          <a:p>
            <a:pPr lvl="1">
              <a:buClr>
                <a:srgbClr val="EB3D9F"/>
              </a:buClr>
              <a:buFont typeface="Courier New" charset="2"/>
              <a:buChar char="o"/>
            </a:pPr>
            <a:r>
              <a:rPr lang="en-US" sz="2000" dirty="0">
                <a:solidFill>
                  <a:srgbClr val="374151"/>
                </a:solidFill>
                <a:latin typeface="Angsana New"/>
                <a:ea typeface="+mn-lt"/>
                <a:cs typeface="+mn-lt"/>
              </a:rPr>
              <a:t>Overlapping Data: Explain that as viewers overlap on the pie chart, they can observe the cumulative sum of energy quantities. Natural gas is represented in green, propane, coal, wood, and fuel oil12 in blue, fuel oil46 in pink, and electricity in yellow.</a:t>
            </a:r>
            <a:endParaRPr lang="en-US" sz="2000" dirty="0">
              <a:latin typeface="Angsana New"/>
              <a:cs typeface="Angsana New"/>
            </a:endParaRPr>
          </a:p>
          <a:p>
            <a:pPr>
              <a:buClr>
                <a:srgbClr val="EB3D9F"/>
              </a:buClr>
            </a:pPr>
            <a:r>
              <a:rPr lang="en-US" sz="2400" b="1" dirty="0">
                <a:solidFill>
                  <a:schemeClr val="accent1">
                    <a:lumMod val="75000"/>
                  </a:schemeClr>
                </a:solidFill>
                <a:latin typeface="Angsana New"/>
                <a:ea typeface="+mn-lt"/>
                <a:cs typeface="+mn-lt"/>
              </a:rPr>
              <a:t>Insights:</a:t>
            </a:r>
            <a:endParaRPr lang="en-US" sz="2800" dirty="0">
              <a:solidFill>
                <a:schemeClr val="accent1">
                  <a:lumMod val="75000"/>
                </a:schemeClr>
              </a:solidFill>
              <a:latin typeface="Angsana New"/>
              <a:cs typeface="Angsana New"/>
            </a:endParaRPr>
          </a:p>
          <a:p>
            <a:pPr lvl="1">
              <a:buClr>
                <a:srgbClr val="EB3D9F"/>
              </a:buClr>
              <a:buFont typeface="Courier New" charset="2"/>
              <a:buChar char="o"/>
            </a:pPr>
            <a:r>
              <a:rPr lang="en-US" sz="2000" dirty="0">
                <a:solidFill>
                  <a:srgbClr val="374151"/>
                </a:solidFill>
                <a:latin typeface="Angsana New"/>
                <a:ea typeface="+mn-lt"/>
                <a:cs typeface="+mn-lt"/>
              </a:rPr>
              <a:t>Convey that this interactive feature enables a detailed exploration of the distribution of energy sources, providing insights into the predominant contributors.</a:t>
            </a:r>
            <a:endParaRPr lang="en-US" sz="2000" dirty="0">
              <a:latin typeface="Angsana New"/>
              <a:cs typeface="Angsana New"/>
            </a:endParaRPr>
          </a:p>
          <a:p>
            <a:pPr>
              <a:buClr>
                <a:srgbClr val="EB3D9F"/>
              </a:buClr>
            </a:pPr>
            <a:endParaRPr lang="en-US" dirty="0"/>
          </a:p>
        </p:txBody>
      </p:sp>
    </p:spTree>
    <p:extLst>
      <p:ext uri="{BB962C8B-B14F-4D97-AF65-F5344CB8AC3E}">
        <p14:creationId xmlns:p14="http://schemas.microsoft.com/office/powerpoint/2010/main" val="200900406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0" name="Rectangle 19">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9160EB5-C96F-2C36-E2A7-A4F151787116}"/>
              </a:ext>
            </a:extLst>
          </p:cNvPr>
          <p:cNvPicPr>
            <a:picLocks noChangeAspect="1"/>
          </p:cNvPicPr>
          <p:nvPr/>
        </p:nvPicPr>
        <p:blipFill rotWithShape="1">
          <a:blip r:embed="rId2"/>
          <a:srcRect t="5718" r="1" b="1137"/>
          <a:stretch/>
        </p:blipFill>
        <p:spPr>
          <a:xfrm>
            <a:off x="568452" y="571500"/>
            <a:ext cx="11055096" cy="5715000"/>
          </a:xfrm>
          <a:prstGeom prst="rect">
            <a:avLst/>
          </a:prstGeom>
        </p:spPr>
      </p:pic>
    </p:spTree>
    <p:extLst>
      <p:ext uri="{BB962C8B-B14F-4D97-AF65-F5344CB8AC3E}">
        <p14:creationId xmlns:p14="http://schemas.microsoft.com/office/powerpoint/2010/main" val="180386534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466AF-A6EA-8AE9-6672-F41173DF66E4}"/>
              </a:ext>
            </a:extLst>
          </p:cNvPr>
          <p:cNvSpPr>
            <a:spLocks noGrp="1"/>
          </p:cNvSpPr>
          <p:nvPr>
            <p:ph type="title"/>
          </p:nvPr>
        </p:nvSpPr>
        <p:spPr/>
        <p:txBody>
          <a:bodyPr>
            <a:normAutofit/>
          </a:bodyPr>
          <a:lstStyle/>
          <a:p>
            <a:r>
              <a:rPr lang="en-US" sz="4400" b="1" i="1" dirty="0">
                <a:latin typeface="Angsana New"/>
                <a:ea typeface="+mj-lt"/>
                <a:cs typeface="+mj-lt"/>
              </a:rPr>
              <a:t>Energy Intensity by Operation – Line Chart</a:t>
            </a:r>
            <a:endParaRPr lang="en-US" sz="4400" i="1" dirty="0">
              <a:latin typeface="Angsana New"/>
              <a:cs typeface="Angsana New"/>
            </a:endParaRPr>
          </a:p>
        </p:txBody>
      </p:sp>
      <p:sp>
        <p:nvSpPr>
          <p:cNvPr id="3" name="Content Placeholder 2">
            <a:extLst>
              <a:ext uri="{FF2B5EF4-FFF2-40B4-BE49-F238E27FC236}">
                <a16:creationId xmlns:a16="http://schemas.microsoft.com/office/drawing/2014/main" id="{1820C5C7-8917-9A98-7038-14D5AF38F863}"/>
              </a:ext>
            </a:extLst>
          </p:cNvPr>
          <p:cNvSpPr>
            <a:spLocks noGrp="1"/>
          </p:cNvSpPr>
          <p:nvPr>
            <p:ph idx="1"/>
          </p:nvPr>
        </p:nvSpPr>
        <p:spPr/>
        <p:txBody>
          <a:bodyPr vert="horz" lIns="91440" tIns="45720" rIns="91440" bIns="45720" rtlCol="0" anchor="t">
            <a:normAutofit/>
          </a:bodyPr>
          <a:lstStyle/>
          <a:p>
            <a:r>
              <a:rPr lang="en-US" sz="2400" b="1" dirty="0">
                <a:solidFill>
                  <a:schemeClr val="accent1">
                    <a:lumMod val="75000"/>
                  </a:schemeClr>
                </a:solidFill>
                <a:latin typeface="Angsana New"/>
                <a:ea typeface="+mn-lt"/>
                <a:cs typeface="+mn-lt"/>
              </a:rPr>
              <a:t>Chart Description:</a:t>
            </a:r>
            <a:endParaRPr lang="en-US" sz="2400" dirty="0">
              <a:solidFill>
                <a:schemeClr val="accent1">
                  <a:lumMod val="75000"/>
                </a:schemeClr>
              </a:solidFill>
              <a:latin typeface="Angsana New"/>
              <a:cs typeface="Angsana New"/>
            </a:endParaRPr>
          </a:p>
          <a:p>
            <a:pPr lvl="1">
              <a:buClr>
                <a:srgbClr val="EB3D9F"/>
              </a:buClr>
              <a:buFont typeface="Courier New" charset="2"/>
              <a:buChar char="o"/>
            </a:pPr>
            <a:r>
              <a:rPr lang="en-US" sz="2000" dirty="0">
                <a:solidFill>
                  <a:srgbClr val="374151"/>
                </a:solidFill>
                <a:latin typeface="Angsana New"/>
                <a:ea typeface="+mn-lt"/>
                <a:cs typeface="+mn-lt"/>
              </a:rPr>
              <a:t>Present a line chart illustrating energy intensity by operation, with blue representing Mega </a:t>
            </a:r>
            <a:r>
              <a:rPr lang="en-US" sz="2000" dirty="0" err="1">
                <a:solidFill>
                  <a:srgbClr val="374151"/>
                </a:solidFill>
                <a:latin typeface="Angsana New"/>
                <a:ea typeface="+mn-lt"/>
                <a:cs typeface="+mn-lt"/>
              </a:rPr>
              <a:t>litre</a:t>
            </a:r>
            <a:r>
              <a:rPr lang="en-US" sz="2000" dirty="0">
                <a:solidFill>
                  <a:srgbClr val="374151"/>
                </a:solidFill>
                <a:latin typeface="Angsana New"/>
                <a:ea typeface="+mn-lt"/>
                <a:cs typeface="+mn-lt"/>
              </a:rPr>
              <a:t> and yellow representing </a:t>
            </a:r>
            <a:r>
              <a:rPr lang="en-US" sz="2000" dirty="0" err="1">
                <a:solidFill>
                  <a:srgbClr val="374151"/>
                </a:solidFill>
                <a:latin typeface="Angsana New"/>
                <a:ea typeface="+mn-lt"/>
                <a:cs typeface="+mn-lt"/>
              </a:rPr>
              <a:t>sqft</a:t>
            </a:r>
            <a:r>
              <a:rPr lang="en-US" sz="2000" dirty="0">
                <a:solidFill>
                  <a:srgbClr val="374151"/>
                </a:solidFill>
                <a:latin typeface="Angsana New"/>
                <a:ea typeface="+mn-lt"/>
                <a:cs typeface="+mn-lt"/>
              </a:rPr>
              <a:t>.</a:t>
            </a:r>
            <a:endParaRPr lang="en-US" sz="2000" dirty="0">
              <a:latin typeface="Angsana New"/>
              <a:cs typeface="Angsana New"/>
            </a:endParaRPr>
          </a:p>
          <a:p>
            <a:pPr>
              <a:buClr>
                <a:srgbClr val="EB3D9F"/>
              </a:buClr>
            </a:pPr>
            <a:r>
              <a:rPr lang="en-US" sz="2400" b="1" dirty="0">
                <a:solidFill>
                  <a:schemeClr val="accent1">
                    <a:lumMod val="75000"/>
                  </a:schemeClr>
                </a:solidFill>
                <a:latin typeface="Angsana New"/>
                <a:ea typeface="+mn-lt"/>
                <a:cs typeface="+mn-lt"/>
              </a:rPr>
              <a:t>Interactive Feature:</a:t>
            </a:r>
            <a:endParaRPr lang="en-US" sz="2400" dirty="0">
              <a:solidFill>
                <a:schemeClr val="accent1">
                  <a:lumMod val="75000"/>
                </a:schemeClr>
              </a:solidFill>
              <a:latin typeface="Angsana New"/>
              <a:cs typeface="Angsana New"/>
            </a:endParaRPr>
          </a:p>
          <a:p>
            <a:pPr lvl="1">
              <a:buClr>
                <a:srgbClr val="EB3D9F"/>
              </a:buClr>
              <a:buFont typeface="Courier New" charset="2"/>
              <a:buChar char="o"/>
            </a:pPr>
            <a:r>
              <a:rPr lang="en-US" sz="2000" dirty="0">
                <a:solidFill>
                  <a:srgbClr val="374151"/>
                </a:solidFill>
                <a:latin typeface="Angsana New"/>
                <a:ea typeface="+mn-lt"/>
                <a:cs typeface="+mn-lt"/>
              </a:rPr>
              <a:t>Overlapping Data: Describe that as viewers overlap on the line chart, they can observe the cumulative sum of energy intensity for Mega </a:t>
            </a:r>
            <a:r>
              <a:rPr lang="en-US" sz="2000" dirty="0" err="1">
                <a:solidFill>
                  <a:srgbClr val="374151"/>
                </a:solidFill>
                <a:latin typeface="Angsana New"/>
                <a:ea typeface="+mn-lt"/>
                <a:cs typeface="+mn-lt"/>
              </a:rPr>
              <a:t>litre</a:t>
            </a:r>
            <a:r>
              <a:rPr lang="en-US" sz="2000" dirty="0">
                <a:solidFill>
                  <a:srgbClr val="374151"/>
                </a:solidFill>
                <a:latin typeface="Angsana New"/>
                <a:ea typeface="+mn-lt"/>
                <a:cs typeface="+mn-lt"/>
              </a:rPr>
              <a:t> (blue) and </a:t>
            </a:r>
            <a:r>
              <a:rPr lang="en-US" sz="2000" dirty="0" err="1">
                <a:solidFill>
                  <a:srgbClr val="374151"/>
                </a:solidFill>
                <a:latin typeface="Angsana New"/>
                <a:ea typeface="+mn-lt"/>
                <a:cs typeface="+mn-lt"/>
              </a:rPr>
              <a:t>sqft</a:t>
            </a:r>
            <a:r>
              <a:rPr lang="en-US" sz="2000" dirty="0">
                <a:solidFill>
                  <a:srgbClr val="374151"/>
                </a:solidFill>
                <a:latin typeface="Angsana New"/>
                <a:ea typeface="+mn-lt"/>
                <a:cs typeface="+mn-lt"/>
              </a:rPr>
              <a:t> (yellow).</a:t>
            </a:r>
            <a:endParaRPr lang="en-US" sz="2000" dirty="0">
              <a:latin typeface="Angsana New"/>
              <a:cs typeface="Angsana New"/>
            </a:endParaRPr>
          </a:p>
          <a:p>
            <a:pPr>
              <a:buClr>
                <a:srgbClr val="EB3D9F"/>
              </a:buClr>
            </a:pPr>
            <a:r>
              <a:rPr lang="en-US" sz="2400" b="1" dirty="0">
                <a:solidFill>
                  <a:schemeClr val="accent1">
                    <a:lumMod val="75000"/>
                  </a:schemeClr>
                </a:solidFill>
                <a:latin typeface="Angsana New"/>
                <a:ea typeface="+mn-lt"/>
                <a:cs typeface="+mn-lt"/>
              </a:rPr>
              <a:t>Insights:</a:t>
            </a:r>
            <a:endParaRPr lang="en-US" sz="2000">
              <a:solidFill>
                <a:schemeClr val="accent1">
                  <a:lumMod val="75000"/>
                </a:schemeClr>
              </a:solidFill>
              <a:latin typeface="Angsana New"/>
              <a:cs typeface="Angsana New"/>
            </a:endParaRPr>
          </a:p>
          <a:p>
            <a:pPr lvl="1">
              <a:buClr>
                <a:srgbClr val="EB3D9F"/>
              </a:buClr>
              <a:buFont typeface="Courier New" charset="2"/>
              <a:buChar char="o"/>
            </a:pPr>
            <a:r>
              <a:rPr lang="en-US" sz="2000" dirty="0">
                <a:solidFill>
                  <a:srgbClr val="374151"/>
                </a:solidFill>
                <a:latin typeface="Angsana New"/>
                <a:ea typeface="+mn-lt"/>
                <a:cs typeface="+mn-lt"/>
              </a:rPr>
              <a:t>Convey that this interactive feature facilitates a detailed examination of energy intensity trends across different operations, highlighting variations in Mega </a:t>
            </a:r>
            <a:r>
              <a:rPr lang="en-US" sz="2000" dirty="0" err="1">
                <a:solidFill>
                  <a:srgbClr val="374151"/>
                </a:solidFill>
                <a:latin typeface="Angsana New"/>
                <a:ea typeface="+mn-lt"/>
                <a:cs typeface="+mn-lt"/>
              </a:rPr>
              <a:t>litre</a:t>
            </a:r>
            <a:r>
              <a:rPr lang="en-US" sz="2000" dirty="0">
                <a:solidFill>
                  <a:srgbClr val="374151"/>
                </a:solidFill>
                <a:latin typeface="Angsana New"/>
                <a:ea typeface="+mn-lt"/>
                <a:cs typeface="+mn-lt"/>
              </a:rPr>
              <a:t> and </a:t>
            </a:r>
            <a:r>
              <a:rPr lang="en-US" sz="2000" dirty="0" err="1">
                <a:solidFill>
                  <a:srgbClr val="374151"/>
                </a:solidFill>
                <a:latin typeface="Angsana New"/>
                <a:ea typeface="+mn-lt"/>
                <a:cs typeface="+mn-lt"/>
              </a:rPr>
              <a:t>sqft</a:t>
            </a:r>
            <a:r>
              <a:rPr lang="en-US" sz="2000" dirty="0">
                <a:solidFill>
                  <a:srgbClr val="374151"/>
                </a:solidFill>
                <a:latin typeface="Angsana New"/>
                <a:ea typeface="+mn-lt"/>
                <a:cs typeface="+mn-lt"/>
              </a:rPr>
              <a:t>.</a:t>
            </a:r>
            <a:endParaRPr lang="en-US" sz="2000" dirty="0">
              <a:latin typeface="Angsana New"/>
              <a:cs typeface="Angsana New"/>
            </a:endParaRPr>
          </a:p>
          <a:p>
            <a:pPr>
              <a:buClr>
                <a:srgbClr val="EB3D9F"/>
              </a:buClr>
            </a:pPr>
            <a:endParaRPr lang="en-US" dirty="0"/>
          </a:p>
        </p:txBody>
      </p:sp>
    </p:spTree>
    <p:extLst>
      <p:ext uri="{BB962C8B-B14F-4D97-AF65-F5344CB8AC3E}">
        <p14:creationId xmlns:p14="http://schemas.microsoft.com/office/powerpoint/2010/main" val="14973356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0" name="Rectangle 19">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5AD3F4A-183A-7449-4EEA-98FA2D0209C7}"/>
              </a:ext>
            </a:extLst>
          </p:cNvPr>
          <p:cNvPicPr>
            <a:picLocks noChangeAspect="1"/>
          </p:cNvPicPr>
          <p:nvPr/>
        </p:nvPicPr>
        <p:blipFill rotWithShape="1">
          <a:blip r:embed="rId2"/>
          <a:srcRect t="55" r="1" b="7632"/>
          <a:stretch/>
        </p:blipFill>
        <p:spPr>
          <a:xfrm>
            <a:off x="568452" y="571500"/>
            <a:ext cx="11055096" cy="5715000"/>
          </a:xfrm>
          <a:prstGeom prst="rect">
            <a:avLst/>
          </a:prstGeom>
        </p:spPr>
      </p:pic>
    </p:spTree>
    <p:extLst>
      <p:ext uri="{BB962C8B-B14F-4D97-AF65-F5344CB8AC3E}">
        <p14:creationId xmlns:p14="http://schemas.microsoft.com/office/powerpoint/2010/main" val="85325457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E7135-B237-94C5-BA71-F27052328EE0}"/>
              </a:ext>
            </a:extLst>
          </p:cNvPr>
          <p:cNvSpPr>
            <a:spLocks noGrp="1"/>
          </p:cNvSpPr>
          <p:nvPr>
            <p:ph type="title"/>
          </p:nvPr>
        </p:nvSpPr>
        <p:spPr>
          <a:xfrm>
            <a:off x="1286933" y="609600"/>
            <a:ext cx="10197494" cy="1099457"/>
          </a:xfrm>
        </p:spPr>
        <p:txBody>
          <a:bodyPr>
            <a:normAutofit/>
          </a:bodyPr>
          <a:lstStyle/>
          <a:p>
            <a:r>
              <a:rPr lang="en-US" b="1" i="1">
                <a:latin typeface="Angsana New"/>
                <a:cs typeface="Angsana New"/>
              </a:rPr>
              <a:t>DOMAIN AND TECHNOLOGY</a:t>
            </a:r>
          </a:p>
        </p:txBody>
      </p:sp>
      <p:graphicFrame>
        <p:nvGraphicFramePr>
          <p:cNvPr id="5" name="Content Placeholder 2">
            <a:extLst>
              <a:ext uri="{FF2B5EF4-FFF2-40B4-BE49-F238E27FC236}">
                <a16:creationId xmlns:a16="http://schemas.microsoft.com/office/drawing/2014/main" id="{B1A5CAB2-2187-CC97-2859-2294922546A2}"/>
              </a:ext>
            </a:extLst>
          </p:cNvPr>
          <p:cNvGraphicFramePr>
            <a:graphicFrameLocks noGrp="1"/>
          </p:cNvGraphicFramePr>
          <p:nvPr>
            <p:ph idx="1"/>
            <p:extLst>
              <p:ext uri="{D42A27DB-BD31-4B8C-83A1-F6EECF244321}">
                <p14:modId xmlns:p14="http://schemas.microsoft.com/office/powerpoint/2010/main" val="3211093666"/>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3912946"/>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836D-7FA3-C45A-CE42-80F5C216CF53}"/>
              </a:ext>
            </a:extLst>
          </p:cNvPr>
          <p:cNvSpPr>
            <a:spLocks noGrp="1"/>
          </p:cNvSpPr>
          <p:nvPr>
            <p:ph type="title"/>
          </p:nvPr>
        </p:nvSpPr>
        <p:spPr/>
        <p:txBody>
          <a:bodyPr>
            <a:normAutofit fontScale="90000"/>
          </a:bodyPr>
          <a:lstStyle/>
          <a:p>
            <a:r>
              <a:rPr lang="en-US" sz="4400" b="1" i="1" dirty="0">
                <a:latin typeface="Angsana New"/>
                <a:ea typeface="+mj-lt"/>
                <a:cs typeface="+mj-lt"/>
              </a:rPr>
              <a:t>GHG Emissions and Energy Intensity - </a:t>
            </a:r>
            <a:r>
              <a:rPr lang="en-US" sz="4900" b="1" i="1" dirty="0">
                <a:latin typeface="Angsana New"/>
                <a:ea typeface="+mj-lt"/>
                <a:cs typeface="+mj-lt"/>
              </a:rPr>
              <a:t>Line and Clustered Column Chart</a:t>
            </a:r>
            <a:endParaRPr lang="en-US" sz="4900" b="1" i="1">
              <a:latin typeface="Angsana New"/>
              <a:cs typeface="Angsana New"/>
            </a:endParaRPr>
          </a:p>
        </p:txBody>
      </p:sp>
      <p:sp>
        <p:nvSpPr>
          <p:cNvPr id="3" name="Content Placeholder 2">
            <a:extLst>
              <a:ext uri="{FF2B5EF4-FFF2-40B4-BE49-F238E27FC236}">
                <a16:creationId xmlns:a16="http://schemas.microsoft.com/office/drawing/2014/main" id="{E99ED85D-D6E7-1734-7B7C-6042A925E26A}"/>
              </a:ext>
            </a:extLst>
          </p:cNvPr>
          <p:cNvSpPr>
            <a:spLocks noGrp="1"/>
          </p:cNvSpPr>
          <p:nvPr>
            <p:ph idx="1"/>
          </p:nvPr>
        </p:nvSpPr>
        <p:spPr/>
        <p:txBody>
          <a:bodyPr vert="horz" lIns="91440" tIns="45720" rIns="91440" bIns="45720" rtlCol="0" anchor="t">
            <a:normAutofit/>
          </a:bodyPr>
          <a:lstStyle/>
          <a:p>
            <a:r>
              <a:rPr lang="en-US" sz="2400" b="1" dirty="0">
                <a:solidFill>
                  <a:schemeClr val="accent1">
                    <a:lumMod val="75000"/>
                  </a:schemeClr>
                </a:solidFill>
                <a:latin typeface="Angsana New"/>
                <a:ea typeface="+mn-lt"/>
                <a:cs typeface="+mn-lt"/>
              </a:rPr>
              <a:t>Chart Description:</a:t>
            </a:r>
            <a:endParaRPr lang="en-US" sz="2400" dirty="0">
              <a:solidFill>
                <a:schemeClr val="accent1">
                  <a:lumMod val="75000"/>
                </a:schemeClr>
              </a:solidFill>
              <a:latin typeface="Angsana New"/>
              <a:cs typeface="Angsana New"/>
            </a:endParaRPr>
          </a:p>
          <a:p>
            <a:pPr lvl="1">
              <a:buClr>
                <a:srgbClr val="EB3D9F"/>
              </a:buClr>
              <a:buFont typeface="Courier New" charset="2"/>
              <a:buChar char="o"/>
            </a:pPr>
            <a:r>
              <a:rPr lang="en-US" sz="2000" dirty="0">
                <a:solidFill>
                  <a:srgbClr val="374151"/>
                </a:solidFill>
                <a:latin typeface="Angsana New"/>
                <a:ea typeface="+mn-lt"/>
                <a:cs typeface="+mn-lt"/>
              </a:rPr>
              <a:t>Showcase a line and clustered column chart illustrating GHG emissions (column) and energy intensity GJ_m2 by district cooling renewable (line).</a:t>
            </a:r>
            <a:endParaRPr lang="en-US" sz="2000" dirty="0">
              <a:latin typeface="Angsana New"/>
              <a:cs typeface="Angsana New"/>
            </a:endParaRPr>
          </a:p>
          <a:p>
            <a:pPr>
              <a:buClr>
                <a:srgbClr val="EB3D9F"/>
              </a:buClr>
            </a:pPr>
            <a:r>
              <a:rPr lang="en-US" sz="2400" b="1" dirty="0">
                <a:solidFill>
                  <a:schemeClr val="accent1">
                    <a:lumMod val="75000"/>
                  </a:schemeClr>
                </a:solidFill>
                <a:latin typeface="Angsana New"/>
                <a:ea typeface="+mn-lt"/>
                <a:cs typeface="+mn-lt"/>
              </a:rPr>
              <a:t>Interactive Feature:</a:t>
            </a:r>
            <a:endParaRPr lang="en-US" sz="2400" dirty="0">
              <a:solidFill>
                <a:schemeClr val="accent1">
                  <a:lumMod val="75000"/>
                </a:schemeClr>
              </a:solidFill>
              <a:latin typeface="Angsana New"/>
              <a:cs typeface="Angsana New"/>
            </a:endParaRPr>
          </a:p>
          <a:p>
            <a:pPr lvl="1">
              <a:buClr>
                <a:srgbClr val="EB3D9F"/>
              </a:buClr>
              <a:buFont typeface="Courier New" charset="2"/>
              <a:buChar char="o"/>
            </a:pPr>
            <a:r>
              <a:rPr lang="en-US" sz="2000" dirty="0">
                <a:solidFill>
                  <a:srgbClr val="374151"/>
                </a:solidFill>
                <a:latin typeface="Angsana New"/>
                <a:ea typeface="+mn-lt"/>
                <a:cs typeface="+mn-lt"/>
              </a:rPr>
              <a:t>Overlapping Data: Explain that as viewers overlap on the chart, they can observe the cumulative sum of GHG emissions by column, while the line indicates the energy intensity of GJ_m2 by district cooling renewable.</a:t>
            </a:r>
            <a:endParaRPr lang="en-US" sz="2000" dirty="0">
              <a:latin typeface="Angsana New"/>
              <a:cs typeface="Angsana New"/>
            </a:endParaRPr>
          </a:p>
          <a:p>
            <a:pPr>
              <a:buClr>
                <a:srgbClr val="EB3D9F"/>
              </a:buClr>
            </a:pPr>
            <a:r>
              <a:rPr lang="en-US" sz="2400" b="1" dirty="0">
                <a:solidFill>
                  <a:schemeClr val="accent1">
                    <a:lumMod val="75000"/>
                  </a:schemeClr>
                </a:solidFill>
                <a:latin typeface="Angsana New"/>
                <a:ea typeface="+mn-lt"/>
                <a:cs typeface="+mn-lt"/>
              </a:rPr>
              <a:t>Insights:</a:t>
            </a:r>
            <a:endParaRPr lang="en-US" sz="2400" dirty="0">
              <a:solidFill>
                <a:schemeClr val="accent1">
                  <a:lumMod val="75000"/>
                </a:schemeClr>
              </a:solidFill>
              <a:latin typeface="Angsana New"/>
              <a:cs typeface="Angsana New"/>
            </a:endParaRPr>
          </a:p>
          <a:p>
            <a:pPr lvl="1">
              <a:buClr>
                <a:srgbClr val="EB3D9F"/>
              </a:buClr>
              <a:buFont typeface="Courier New" charset="2"/>
              <a:buChar char="o"/>
            </a:pPr>
            <a:r>
              <a:rPr lang="en-US" sz="2000" dirty="0">
                <a:solidFill>
                  <a:srgbClr val="374151"/>
                </a:solidFill>
                <a:latin typeface="Angsana New"/>
                <a:ea typeface="+mn-lt"/>
                <a:cs typeface="+mn-lt"/>
              </a:rPr>
              <a:t>Convey that this interactive feature allows for a comprehensive view of the relationship between GHG emissions and energy intensity, emphasizing the impact of district cooling renewable sources.</a:t>
            </a:r>
            <a:endParaRPr lang="en-US" sz="2000" dirty="0">
              <a:latin typeface="Angsana New"/>
              <a:cs typeface="Angsana New"/>
            </a:endParaRPr>
          </a:p>
          <a:p>
            <a:pPr>
              <a:buClr>
                <a:srgbClr val="EB3D9F"/>
              </a:buClr>
            </a:pPr>
            <a:endParaRPr lang="en-US" dirty="0"/>
          </a:p>
        </p:txBody>
      </p:sp>
    </p:spTree>
    <p:extLst>
      <p:ext uri="{BB962C8B-B14F-4D97-AF65-F5344CB8AC3E}">
        <p14:creationId xmlns:p14="http://schemas.microsoft.com/office/powerpoint/2010/main" val="283315205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0" name="Rectangle 19">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827AF99-F1F2-4A78-774E-BF96DBE97117}"/>
              </a:ext>
            </a:extLst>
          </p:cNvPr>
          <p:cNvPicPr>
            <a:picLocks noChangeAspect="1"/>
          </p:cNvPicPr>
          <p:nvPr/>
        </p:nvPicPr>
        <p:blipFill>
          <a:blip r:embed="rId2"/>
          <a:stretch>
            <a:fillRect/>
          </a:stretch>
        </p:blipFill>
        <p:spPr>
          <a:xfrm>
            <a:off x="562253" y="549601"/>
            <a:ext cx="11082289" cy="5773594"/>
          </a:xfrm>
          <a:prstGeom prst="rect">
            <a:avLst/>
          </a:prstGeom>
        </p:spPr>
      </p:pic>
    </p:spTree>
    <p:extLst>
      <p:ext uri="{BB962C8B-B14F-4D97-AF65-F5344CB8AC3E}">
        <p14:creationId xmlns:p14="http://schemas.microsoft.com/office/powerpoint/2010/main" val="54434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21DC-7DDE-9056-DEEC-06EA75D8CF83}"/>
              </a:ext>
            </a:extLst>
          </p:cNvPr>
          <p:cNvSpPr>
            <a:spLocks noGrp="1"/>
          </p:cNvSpPr>
          <p:nvPr>
            <p:ph type="title"/>
          </p:nvPr>
        </p:nvSpPr>
        <p:spPr/>
        <p:txBody>
          <a:bodyPr>
            <a:normAutofit/>
          </a:bodyPr>
          <a:lstStyle/>
          <a:p>
            <a:r>
              <a:rPr lang="en-US" sz="4400" b="1" i="1" dirty="0">
                <a:latin typeface="Angsana New"/>
                <a:ea typeface="+mj-lt"/>
                <a:cs typeface="+mj-lt"/>
              </a:rPr>
              <a:t>Geographical Distribution - Map</a:t>
            </a:r>
            <a:endParaRPr lang="en-US" sz="4400" i="1" dirty="0">
              <a:latin typeface="Angsana New"/>
              <a:cs typeface="Angsana New"/>
            </a:endParaRPr>
          </a:p>
        </p:txBody>
      </p:sp>
      <p:sp>
        <p:nvSpPr>
          <p:cNvPr id="3" name="Content Placeholder 2">
            <a:extLst>
              <a:ext uri="{FF2B5EF4-FFF2-40B4-BE49-F238E27FC236}">
                <a16:creationId xmlns:a16="http://schemas.microsoft.com/office/drawing/2014/main" id="{55E5D79E-4E4E-4901-5ABA-84E0FCB26298}"/>
              </a:ext>
            </a:extLst>
          </p:cNvPr>
          <p:cNvSpPr>
            <a:spLocks noGrp="1"/>
          </p:cNvSpPr>
          <p:nvPr>
            <p:ph idx="1"/>
          </p:nvPr>
        </p:nvSpPr>
        <p:spPr/>
        <p:txBody>
          <a:bodyPr vert="horz" lIns="91440" tIns="45720" rIns="91440" bIns="45720" rtlCol="0" anchor="t">
            <a:normAutofit/>
          </a:bodyPr>
          <a:lstStyle/>
          <a:p>
            <a:r>
              <a:rPr lang="en-US" sz="2400" b="1" dirty="0">
                <a:solidFill>
                  <a:schemeClr val="accent1">
                    <a:lumMod val="75000"/>
                  </a:schemeClr>
                </a:solidFill>
                <a:latin typeface="Angsana New"/>
                <a:ea typeface="+mn-lt"/>
                <a:cs typeface="+mn-lt"/>
              </a:rPr>
              <a:t>Chart Description:</a:t>
            </a:r>
            <a:endParaRPr lang="en-US" sz="2400" dirty="0">
              <a:solidFill>
                <a:schemeClr val="accent1">
                  <a:lumMod val="75000"/>
                </a:schemeClr>
              </a:solidFill>
              <a:latin typeface="Angsana New"/>
              <a:cs typeface="Angsana New"/>
            </a:endParaRPr>
          </a:p>
          <a:p>
            <a:pPr lvl="1">
              <a:buClr>
                <a:srgbClr val="EB3D9F"/>
              </a:buClr>
              <a:buFont typeface="Courier New" charset="2"/>
              <a:buChar char="o"/>
            </a:pPr>
            <a:r>
              <a:rPr lang="en-US" sz="2000" dirty="0">
                <a:solidFill>
                  <a:srgbClr val="374151"/>
                </a:solidFill>
                <a:latin typeface="Angsana New"/>
                <a:ea typeface="+mn-lt"/>
                <a:cs typeface="+mn-lt"/>
              </a:rPr>
              <a:t>Display a map showcasing the geographical distribution of organizations.</a:t>
            </a:r>
            <a:endParaRPr lang="en-US" sz="2000" dirty="0">
              <a:latin typeface="Angsana New"/>
              <a:cs typeface="Angsana New"/>
            </a:endParaRPr>
          </a:p>
          <a:p>
            <a:pPr>
              <a:buClr>
                <a:srgbClr val="EB3D9F"/>
              </a:buClr>
            </a:pPr>
            <a:r>
              <a:rPr lang="en-US" sz="2400" b="1" dirty="0">
                <a:solidFill>
                  <a:schemeClr val="accent1">
                    <a:lumMod val="75000"/>
                  </a:schemeClr>
                </a:solidFill>
                <a:latin typeface="Angsana New"/>
                <a:ea typeface="+mn-lt"/>
                <a:cs typeface="+mn-lt"/>
              </a:rPr>
              <a:t>Interactive Feature:</a:t>
            </a:r>
            <a:endParaRPr lang="en-US" sz="2400" dirty="0">
              <a:solidFill>
                <a:schemeClr val="accent1">
                  <a:lumMod val="75000"/>
                </a:schemeClr>
              </a:solidFill>
              <a:latin typeface="Angsana New"/>
              <a:cs typeface="Angsana New"/>
            </a:endParaRPr>
          </a:p>
          <a:p>
            <a:pPr lvl="1">
              <a:buClr>
                <a:srgbClr val="EB3D9F"/>
              </a:buClr>
              <a:buFont typeface="Courier New" charset="2"/>
              <a:buChar char="o"/>
            </a:pPr>
            <a:r>
              <a:rPr lang="en-US" sz="2000" dirty="0">
                <a:solidFill>
                  <a:srgbClr val="374151"/>
                </a:solidFill>
                <a:latin typeface="Angsana New"/>
                <a:ea typeface="+mn-lt"/>
                <a:cs typeface="+mn-lt"/>
              </a:rPr>
              <a:t>Overlapping Data: Communicate that as viewers overlap on the map, they can observe the address, city, and organization name for each specific location.</a:t>
            </a:r>
            <a:endParaRPr lang="en-US" sz="2000" dirty="0">
              <a:latin typeface="Angsana New"/>
              <a:cs typeface="Angsana New"/>
            </a:endParaRPr>
          </a:p>
          <a:p>
            <a:pPr>
              <a:buClr>
                <a:srgbClr val="EB3D9F"/>
              </a:buClr>
            </a:pPr>
            <a:r>
              <a:rPr lang="en-US" sz="2400" b="1" dirty="0">
                <a:solidFill>
                  <a:schemeClr val="accent1">
                    <a:lumMod val="75000"/>
                  </a:schemeClr>
                </a:solidFill>
                <a:latin typeface="Angsana New"/>
                <a:ea typeface="+mn-lt"/>
                <a:cs typeface="+mn-lt"/>
              </a:rPr>
              <a:t>Insights:</a:t>
            </a:r>
            <a:endParaRPr lang="en-US" sz="2400" dirty="0">
              <a:solidFill>
                <a:schemeClr val="accent1">
                  <a:lumMod val="75000"/>
                </a:schemeClr>
              </a:solidFill>
              <a:latin typeface="Angsana New"/>
              <a:cs typeface="Angsana New"/>
            </a:endParaRPr>
          </a:p>
          <a:p>
            <a:pPr lvl="1">
              <a:buClr>
                <a:srgbClr val="EB3D9F"/>
              </a:buClr>
              <a:buFont typeface="Courier New" charset="2"/>
              <a:buChar char="o"/>
            </a:pPr>
            <a:r>
              <a:rPr lang="en-US" sz="2000" dirty="0">
                <a:solidFill>
                  <a:srgbClr val="374151"/>
                </a:solidFill>
                <a:latin typeface="Angsana New"/>
                <a:ea typeface="+mn-lt"/>
                <a:cs typeface="+mn-lt"/>
              </a:rPr>
              <a:t>Convey that this interactive feature provides a visual representation of the spatial distribution of organizations, allowing for geographical insights.</a:t>
            </a:r>
            <a:endParaRPr lang="en-US" sz="2000" dirty="0">
              <a:latin typeface="Angsana New"/>
              <a:cs typeface="Angsana New"/>
            </a:endParaRPr>
          </a:p>
          <a:p>
            <a:pPr>
              <a:buClr>
                <a:srgbClr val="EB3D9F"/>
              </a:buClr>
            </a:pPr>
            <a:endParaRPr lang="en-US" dirty="0"/>
          </a:p>
        </p:txBody>
      </p:sp>
    </p:spTree>
    <p:extLst>
      <p:ext uri="{BB962C8B-B14F-4D97-AF65-F5344CB8AC3E}">
        <p14:creationId xmlns:p14="http://schemas.microsoft.com/office/powerpoint/2010/main" val="111459848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6DD7463-B597-206B-2CD6-534EC4DFE602}"/>
              </a:ext>
            </a:extLst>
          </p:cNvPr>
          <p:cNvPicPr>
            <a:picLocks noChangeAspect="1"/>
          </p:cNvPicPr>
          <p:nvPr/>
        </p:nvPicPr>
        <p:blipFill>
          <a:blip r:embed="rId2"/>
          <a:stretch>
            <a:fillRect/>
          </a:stretch>
        </p:blipFill>
        <p:spPr>
          <a:xfrm>
            <a:off x="591845" y="594022"/>
            <a:ext cx="11037902" cy="5692150"/>
          </a:xfrm>
          <a:prstGeom prst="rect">
            <a:avLst/>
          </a:prstGeom>
        </p:spPr>
      </p:pic>
    </p:spTree>
    <p:extLst>
      <p:ext uri="{BB962C8B-B14F-4D97-AF65-F5344CB8AC3E}">
        <p14:creationId xmlns:p14="http://schemas.microsoft.com/office/powerpoint/2010/main" val="3651958100"/>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0DE5E-6D0C-0B28-F159-3FD942E2D1F8}"/>
              </a:ext>
            </a:extLst>
          </p:cNvPr>
          <p:cNvSpPr>
            <a:spLocks noGrp="1"/>
          </p:cNvSpPr>
          <p:nvPr>
            <p:ph type="title"/>
          </p:nvPr>
        </p:nvSpPr>
        <p:spPr/>
        <p:txBody>
          <a:bodyPr vert="horz" lIns="91440" tIns="45720" rIns="91440" bIns="45720" rtlCol="0" anchor="t">
            <a:noAutofit/>
          </a:bodyPr>
          <a:lstStyle/>
          <a:p>
            <a:r>
              <a:rPr lang="en-US" sz="4400" b="1" i="1" dirty="0">
                <a:latin typeface="Angsana New"/>
                <a:ea typeface="+mj-lt"/>
                <a:cs typeface="+mj-lt"/>
              </a:rPr>
              <a:t>Energy Intensity GJ Mega </a:t>
            </a:r>
            <a:r>
              <a:rPr lang="en-US" sz="4400" b="1" i="1" err="1">
                <a:latin typeface="Angsana New"/>
                <a:ea typeface="+mj-lt"/>
                <a:cs typeface="+mj-lt"/>
              </a:rPr>
              <a:t>Litre</a:t>
            </a:r>
            <a:r>
              <a:rPr lang="en-US" sz="4400" b="1" i="1" dirty="0">
                <a:latin typeface="Angsana New"/>
                <a:ea typeface="+mj-lt"/>
                <a:cs typeface="+mj-lt"/>
              </a:rPr>
              <a:t> by Subsector – Line Chart</a:t>
            </a:r>
            <a:endParaRPr lang="en-US" sz="4400" i="1" dirty="0">
              <a:latin typeface="Angsana New"/>
              <a:cs typeface="Angsana New"/>
            </a:endParaRPr>
          </a:p>
        </p:txBody>
      </p:sp>
      <p:sp>
        <p:nvSpPr>
          <p:cNvPr id="3" name="Content Placeholder 2">
            <a:extLst>
              <a:ext uri="{FF2B5EF4-FFF2-40B4-BE49-F238E27FC236}">
                <a16:creationId xmlns:a16="http://schemas.microsoft.com/office/drawing/2014/main" id="{15CB6A15-80AD-3E9D-56B9-17036C85153D}"/>
              </a:ext>
            </a:extLst>
          </p:cNvPr>
          <p:cNvSpPr>
            <a:spLocks noGrp="1"/>
          </p:cNvSpPr>
          <p:nvPr>
            <p:ph idx="1"/>
          </p:nvPr>
        </p:nvSpPr>
        <p:spPr/>
        <p:txBody>
          <a:bodyPr vert="horz" lIns="91440" tIns="45720" rIns="91440" bIns="45720" rtlCol="0" anchor="t">
            <a:normAutofit/>
          </a:bodyPr>
          <a:lstStyle/>
          <a:p>
            <a:r>
              <a:rPr lang="en-US" sz="2400" b="1">
                <a:solidFill>
                  <a:schemeClr val="accent1">
                    <a:lumMod val="75000"/>
                  </a:schemeClr>
                </a:solidFill>
                <a:latin typeface="Angsana New"/>
                <a:ea typeface="+mn-lt"/>
                <a:cs typeface="+mn-lt"/>
              </a:rPr>
              <a:t>Chart Description:</a:t>
            </a:r>
            <a:endParaRPr lang="en-US" sz="2400">
              <a:solidFill>
                <a:schemeClr val="accent1">
                  <a:lumMod val="75000"/>
                </a:schemeClr>
              </a:solidFill>
              <a:latin typeface="Angsana New"/>
              <a:cs typeface="Angsana New"/>
            </a:endParaRPr>
          </a:p>
          <a:p>
            <a:pPr lvl="1">
              <a:buClr>
                <a:srgbClr val="EB3D9F"/>
              </a:buClr>
              <a:buFont typeface="Courier New" charset="2"/>
              <a:buChar char="o"/>
            </a:pPr>
            <a:r>
              <a:rPr lang="en-US" sz="2000">
                <a:solidFill>
                  <a:srgbClr val="374151"/>
                </a:solidFill>
                <a:latin typeface="Angsana New"/>
                <a:ea typeface="+mn-lt"/>
                <a:cs typeface="+mn-lt"/>
              </a:rPr>
              <a:t>Present a line chart illustrating energy intensity in GJ per mega litre by subsector.</a:t>
            </a:r>
            <a:endParaRPr lang="en-US" sz="2000">
              <a:latin typeface="Angsana New"/>
              <a:cs typeface="Angsana New"/>
            </a:endParaRPr>
          </a:p>
          <a:p>
            <a:pPr>
              <a:buClr>
                <a:srgbClr val="EB3D9F"/>
              </a:buClr>
            </a:pPr>
            <a:r>
              <a:rPr lang="en-US" sz="2400" b="1">
                <a:solidFill>
                  <a:schemeClr val="accent1">
                    <a:lumMod val="75000"/>
                  </a:schemeClr>
                </a:solidFill>
                <a:latin typeface="Angsana New"/>
                <a:ea typeface="+mn-lt"/>
                <a:cs typeface="+mn-lt"/>
              </a:rPr>
              <a:t>Interactive Feature:</a:t>
            </a:r>
            <a:endParaRPr lang="en-US" sz="2400">
              <a:solidFill>
                <a:schemeClr val="accent1">
                  <a:lumMod val="75000"/>
                </a:schemeClr>
              </a:solidFill>
              <a:latin typeface="Angsana New"/>
              <a:cs typeface="Angsana New"/>
            </a:endParaRPr>
          </a:p>
          <a:p>
            <a:pPr lvl="1">
              <a:buClr>
                <a:srgbClr val="EB3D9F"/>
              </a:buClr>
              <a:buFont typeface="Courier New" charset="2"/>
              <a:buChar char="o"/>
            </a:pPr>
            <a:r>
              <a:rPr lang="en-US" sz="2000">
                <a:solidFill>
                  <a:srgbClr val="374151"/>
                </a:solidFill>
                <a:latin typeface="Angsana New"/>
                <a:ea typeface="+mn-lt"/>
                <a:cs typeface="+mn-lt"/>
              </a:rPr>
              <a:t>Overlapping Data: Communicate that as viewers overlap on the line chart, they can observe the cumulative sum of energy intensity in GJ per mega litre, and it also displays the subsector name.</a:t>
            </a:r>
            <a:endParaRPr lang="en-US" sz="2000">
              <a:latin typeface="Angsana New"/>
              <a:cs typeface="Angsana New"/>
            </a:endParaRPr>
          </a:p>
          <a:p>
            <a:pPr>
              <a:buClr>
                <a:srgbClr val="EB3D9F"/>
              </a:buClr>
            </a:pPr>
            <a:r>
              <a:rPr lang="en-US" sz="2400" b="1">
                <a:solidFill>
                  <a:schemeClr val="accent1">
                    <a:lumMod val="75000"/>
                  </a:schemeClr>
                </a:solidFill>
                <a:latin typeface="Angsana New"/>
                <a:ea typeface="+mn-lt"/>
                <a:cs typeface="+mn-lt"/>
              </a:rPr>
              <a:t>Insights:</a:t>
            </a:r>
            <a:endParaRPr lang="en-US" sz="2000">
              <a:solidFill>
                <a:schemeClr val="accent1">
                  <a:lumMod val="75000"/>
                </a:schemeClr>
              </a:solidFill>
              <a:latin typeface="Angsana New"/>
              <a:cs typeface="Angsana New"/>
            </a:endParaRPr>
          </a:p>
          <a:p>
            <a:pPr lvl="1">
              <a:buClr>
                <a:srgbClr val="EB3D9F"/>
              </a:buClr>
              <a:buFont typeface="Courier New" charset="2"/>
              <a:buChar char="o"/>
            </a:pPr>
            <a:r>
              <a:rPr lang="en-US" sz="2000">
                <a:solidFill>
                  <a:srgbClr val="374151"/>
                </a:solidFill>
                <a:latin typeface="Angsana New"/>
                <a:ea typeface="+mn-lt"/>
                <a:cs typeface="+mn-lt"/>
              </a:rPr>
              <a:t>Convey that this interactive feature allows for a detailed exploration of energy intensity trends across different subsectors, providing insights into variations and patterns.</a:t>
            </a:r>
            <a:endParaRPr lang="en-US" sz="2000">
              <a:latin typeface="Angsana New"/>
              <a:cs typeface="Angsana New"/>
            </a:endParaRPr>
          </a:p>
          <a:p>
            <a:pPr>
              <a:buClr>
                <a:srgbClr val="EB3D9F"/>
              </a:buClr>
            </a:pPr>
            <a:endParaRPr lang="en-US" dirty="0"/>
          </a:p>
        </p:txBody>
      </p:sp>
    </p:spTree>
    <p:extLst>
      <p:ext uri="{BB962C8B-B14F-4D97-AF65-F5344CB8AC3E}">
        <p14:creationId xmlns:p14="http://schemas.microsoft.com/office/powerpoint/2010/main" val="276113672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6365089-663B-3137-B97C-3446C63A5DD4}"/>
              </a:ext>
            </a:extLst>
          </p:cNvPr>
          <p:cNvPicPr>
            <a:picLocks noChangeAspect="1"/>
          </p:cNvPicPr>
          <p:nvPr/>
        </p:nvPicPr>
        <p:blipFill>
          <a:blip r:embed="rId2"/>
          <a:stretch>
            <a:fillRect/>
          </a:stretch>
        </p:blipFill>
        <p:spPr>
          <a:xfrm>
            <a:off x="577049" y="566400"/>
            <a:ext cx="11067494" cy="5717803"/>
          </a:xfrm>
          <a:prstGeom prst="rect">
            <a:avLst/>
          </a:prstGeom>
        </p:spPr>
      </p:pic>
    </p:spTree>
    <p:extLst>
      <p:ext uri="{BB962C8B-B14F-4D97-AF65-F5344CB8AC3E}">
        <p14:creationId xmlns:p14="http://schemas.microsoft.com/office/powerpoint/2010/main" val="17860602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1E589F2-72CB-F820-68EF-37F358292487}"/>
              </a:ext>
            </a:extLst>
          </p:cNvPr>
          <p:cNvSpPr>
            <a:spLocks noGrp="1"/>
          </p:cNvSpPr>
          <p:nvPr>
            <p:ph type="title"/>
          </p:nvPr>
        </p:nvSpPr>
        <p:spPr>
          <a:xfrm>
            <a:off x="643467" y="816638"/>
            <a:ext cx="3367359" cy="5224724"/>
          </a:xfrm>
        </p:spPr>
        <p:txBody>
          <a:bodyPr anchor="ctr">
            <a:normAutofit/>
          </a:bodyPr>
          <a:lstStyle/>
          <a:p>
            <a:r>
              <a:rPr lang="en-US" sz="4400" b="1" i="1" dirty="0">
                <a:latin typeface="Angsana New"/>
                <a:ea typeface="+mj-lt"/>
                <a:cs typeface="+mj-lt"/>
              </a:rPr>
              <a:t>Conclusion:</a:t>
            </a:r>
            <a:endParaRPr lang="en-US" sz="4400" dirty="0">
              <a:latin typeface="Angsana New"/>
              <a:cs typeface="Angsana New"/>
            </a:endParaRPr>
          </a:p>
        </p:txBody>
      </p:sp>
      <p:sp>
        <p:nvSpPr>
          <p:cNvPr id="3" name="Content Placeholder 2">
            <a:extLst>
              <a:ext uri="{FF2B5EF4-FFF2-40B4-BE49-F238E27FC236}">
                <a16:creationId xmlns:a16="http://schemas.microsoft.com/office/drawing/2014/main" id="{378C99AA-645B-22E2-089B-5709E28F9382}"/>
              </a:ext>
            </a:extLst>
          </p:cNvPr>
          <p:cNvSpPr>
            <a:spLocks noGrp="1"/>
          </p:cNvSpPr>
          <p:nvPr>
            <p:ph idx="1"/>
          </p:nvPr>
        </p:nvSpPr>
        <p:spPr>
          <a:xfrm>
            <a:off x="4654295" y="816638"/>
            <a:ext cx="4619706" cy="5224724"/>
          </a:xfrm>
        </p:spPr>
        <p:txBody>
          <a:bodyPr vert="horz" lIns="91440" tIns="45720" rIns="91440" bIns="45720" rtlCol="0" anchor="ctr">
            <a:normAutofit/>
          </a:bodyPr>
          <a:lstStyle/>
          <a:p>
            <a:r>
              <a:rPr lang="en-US" b="1" dirty="0">
                <a:solidFill>
                  <a:schemeClr val="accent1">
                    <a:lumMod val="75000"/>
                  </a:schemeClr>
                </a:solidFill>
                <a:latin typeface="Angsana New"/>
                <a:cs typeface="Angsana New"/>
              </a:rPr>
              <a:t>Data Challenges Overcome:</a:t>
            </a:r>
            <a:endParaRPr lang="en-US" dirty="0">
              <a:solidFill>
                <a:schemeClr val="accent1">
                  <a:lumMod val="75000"/>
                </a:schemeClr>
              </a:solidFill>
              <a:latin typeface="Angsana New"/>
              <a:cs typeface="Angsana New"/>
            </a:endParaRPr>
          </a:p>
          <a:p>
            <a:pPr lvl="1">
              <a:buClr>
                <a:srgbClr val="EB3D9F"/>
              </a:buClr>
              <a:buFont typeface="Courier New" charset="2"/>
              <a:buChar char="o"/>
            </a:pPr>
            <a:r>
              <a:rPr lang="en-US" dirty="0">
                <a:latin typeface="Angsana New"/>
                <a:cs typeface="Angsana New"/>
              </a:rPr>
              <a:t>Successful navigation through intricate data challenges, ensuring data integrity and reliability.</a:t>
            </a:r>
          </a:p>
          <a:p>
            <a:pPr>
              <a:buClr>
                <a:srgbClr val="EB3D9F"/>
              </a:buClr>
            </a:pPr>
            <a:r>
              <a:rPr lang="en-US" b="1" dirty="0">
                <a:solidFill>
                  <a:schemeClr val="accent1">
                    <a:lumMod val="75000"/>
                  </a:schemeClr>
                </a:solidFill>
                <a:latin typeface="Angsana New"/>
                <a:cs typeface="Angsana New"/>
              </a:rPr>
              <a:t>Meticulous Data Handling:</a:t>
            </a:r>
            <a:endParaRPr lang="en-US" dirty="0">
              <a:solidFill>
                <a:schemeClr val="accent1">
                  <a:lumMod val="75000"/>
                </a:schemeClr>
              </a:solidFill>
              <a:latin typeface="Angsana New"/>
              <a:cs typeface="Angsana New"/>
            </a:endParaRPr>
          </a:p>
          <a:p>
            <a:pPr lvl="1">
              <a:buClr>
                <a:srgbClr val="EB3D9F"/>
              </a:buClr>
              <a:buFont typeface="Courier New" charset="2"/>
              <a:buChar char="o"/>
            </a:pPr>
            <a:r>
              <a:rPr lang="en-US" dirty="0">
                <a:latin typeface="Angsana New"/>
                <a:cs typeface="Angsana New"/>
              </a:rPr>
              <a:t>Detailed data cleaning and consolidation processes performed with precision.</a:t>
            </a:r>
          </a:p>
          <a:p>
            <a:pPr>
              <a:buClr>
                <a:srgbClr val="EB3D9F"/>
              </a:buClr>
            </a:pPr>
            <a:r>
              <a:rPr lang="en-US" b="1" dirty="0">
                <a:solidFill>
                  <a:schemeClr val="accent1">
                    <a:lumMod val="75000"/>
                  </a:schemeClr>
                </a:solidFill>
                <a:latin typeface="Angsana New"/>
                <a:cs typeface="Angsana New"/>
              </a:rPr>
              <a:t>Insights Unveiled:</a:t>
            </a:r>
            <a:endParaRPr lang="en-US" dirty="0">
              <a:solidFill>
                <a:schemeClr val="accent1">
                  <a:lumMod val="75000"/>
                </a:schemeClr>
              </a:solidFill>
              <a:latin typeface="Angsana New"/>
              <a:cs typeface="Angsana New"/>
            </a:endParaRPr>
          </a:p>
          <a:p>
            <a:pPr lvl="1">
              <a:buClr>
                <a:srgbClr val="EB3D9F"/>
              </a:buClr>
              <a:buFont typeface="Courier New" charset="2"/>
              <a:buChar char="o"/>
            </a:pPr>
            <a:r>
              <a:rPr lang="en-US" dirty="0">
                <a:latin typeface="Angsana New"/>
                <a:cs typeface="Angsana New"/>
              </a:rPr>
              <a:t>Power BI visualizations uncovered trends in energy consumption, greenhouse gas emissions, and operational efficiency.</a:t>
            </a:r>
          </a:p>
          <a:p>
            <a:pPr>
              <a:buClr>
                <a:srgbClr val="EB3D9F"/>
              </a:buClr>
            </a:pPr>
            <a:r>
              <a:rPr lang="en-US" b="1" dirty="0">
                <a:solidFill>
                  <a:schemeClr val="accent1">
                    <a:lumMod val="75000"/>
                  </a:schemeClr>
                </a:solidFill>
                <a:latin typeface="Angsana New"/>
                <a:cs typeface="Angsana New"/>
              </a:rPr>
              <a:t>User-Empowered Dashboard:</a:t>
            </a:r>
            <a:endParaRPr lang="en-US" dirty="0">
              <a:solidFill>
                <a:schemeClr val="accent1">
                  <a:lumMod val="75000"/>
                </a:schemeClr>
              </a:solidFill>
              <a:latin typeface="Angsana New"/>
              <a:cs typeface="Angsana New"/>
            </a:endParaRPr>
          </a:p>
          <a:p>
            <a:pPr lvl="1">
              <a:buClr>
                <a:srgbClr val="EB3D9F"/>
              </a:buClr>
              <a:buFont typeface="Courier New" charset="2"/>
              <a:buChar char="o"/>
            </a:pPr>
            <a:r>
              <a:rPr lang="en-US" dirty="0">
                <a:latin typeface="Angsana New"/>
                <a:cs typeface="Angsana New"/>
              </a:rPr>
              <a:t>Power BI dashboard designed for user-friendliness, empowering stakeholders to actively engage with data.</a:t>
            </a:r>
          </a:p>
        </p:txBody>
      </p:sp>
    </p:spTree>
    <p:extLst>
      <p:ext uri="{BB962C8B-B14F-4D97-AF65-F5344CB8AC3E}">
        <p14:creationId xmlns:p14="http://schemas.microsoft.com/office/powerpoint/2010/main" val="38927604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FE63FBE-8E3C-9664-C1CF-E35486747BEB}"/>
              </a:ext>
            </a:extLst>
          </p:cNvPr>
          <p:cNvSpPr>
            <a:spLocks noGrp="1"/>
          </p:cNvSpPr>
          <p:nvPr>
            <p:ph type="title"/>
          </p:nvPr>
        </p:nvSpPr>
        <p:spPr>
          <a:xfrm>
            <a:off x="643467" y="816638"/>
            <a:ext cx="3367359" cy="5224724"/>
          </a:xfrm>
        </p:spPr>
        <p:txBody>
          <a:bodyPr anchor="ctr">
            <a:normAutofit/>
          </a:bodyPr>
          <a:lstStyle/>
          <a:p>
            <a:r>
              <a:rPr lang="en-US" sz="4400" b="1" i="1" dirty="0">
                <a:latin typeface="Angsana New"/>
                <a:cs typeface="Angsana New"/>
              </a:rPr>
              <a:t>Conclusion</a:t>
            </a:r>
          </a:p>
        </p:txBody>
      </p:sp>
      <p:sp>
        <p:nvSpPr>
          <p:cNvPr id="3" name="Content Placeholder 2">
            <a:extLst>
              <a:ext uri="{FF2B5EF4-FFF2-40B4-BE49-F238E27FC236}">
                <a16:creationId xmlns:a16="http://schemas.microsoft.com/office/drawing/2014/main" id="{7CDCA4B3-6725-BE97-55B2-2E2B955D97C5}"/>
              </a:ext>
            </a:extLst>
          </p:cNvPr>
          <p:cNvSpPr>
            <a:spLocks noGrp="1"/>
          </p:cNvSpPr>
          <p:nvPr>
            <p:ph idx="1"/>
          </p:nvPr>
        </p:nvSpPr>
        <p:spPr>
          <a:xfrm>
            <a:off x="4654295" y="816638"/>
            <a:ext cx="4619706" cy="5224724"/>
          </a:xfrm>
        </p:spPr>
        <p:txBody>
          <a:bodyPr vert="horz" lIns="91440" tIns="45720" rIns="91440" bIns="45720" rtlCol="0" anchor="ctr">
            <a:normAutofit/>
          </a:bodyPr>
          <a:lstStyle/>
          <a:p>
            <a:r>
              <a:rPr lang="en-US" b="1" dirty="0">
                <a:solidFill>
                  <a:schemeClr val="accent1">
                    <a:lumMod val="75000"/>
                  </a:schemeClr>
                </a:solidFill>
                <a:latin typeface="Angsana New"/>
                <a:cs typeface="Angsana New"/>
              </a:rPr>
              <a:t>Deeper Understanding:</a:t>
            </a:r>
            <a:endParaRPr lang="en-US" dirty="0">
              <a:solidFill>
                <a:schemeClr val="accent1">
                  <a:lumMod val="75000"/>
                </a:schemeClr>
              </a:solidFill>
              <a:latin typeface="Angsana New"/>
              <a:cs typeface="Angsana New"/>
            </a:endParaRPr>
          </a:p>
          <a:p>
            <a:pPr lvl="1">
              <a:buClr>
                <a:srgbClr val="EB3D9F"/>
              </a:buClr>
              <a:buFont typeface="Courier New" charset="2"/>
              <a:buChar char="o"/>
            </a:pPr>
            <a:r>
              <a:rPr lang="en-US" dirty="0">
                <a:latin typeface="Angsana New"/>
                <a:cs typeface="Angsana New"/>
              </a:rPr>
              <a:t>Stakeholders facilitated in gaining a deeper understanding of environmental impact, geographical distribution, and operational efficiency.</a:t>
            </a:r>
          </a:p>
          <a:p>
            <a:pPr>
              <a:buClr>
                <a:srgbClr val="EB3D9F"/>
              </a:buClr>
            </a:pPr>
            <a:r>
              <a:rPr lang="en-US" b="1" dirty="0">
                <a:solidFill>
                  <a:schemeClr val="accent1">
                    <a:lumMod val="75000"/>
                  </a:schemeClr>
                </a:solidFill>
                <a:latin typeface="Angsana New"/>
                <a:cs typeface="Angsana New"/>
              </a:rPr>
              <a:t>Foundation for Decision-Making:</a:t>
            </a:r>
            <a:endParaRPr lang="en-US" dirty="0">
              <a:solidFill>
                <a:schemeClr val="accent1">
                  <a:lumMod val="75000"/>
                </a:schemeClr>
              </a:solidFill>
              <a:latin typeface="Angsana New"/>
              <a:cs typeface="Angsana New"/>
            </a:endParaRPr>
          </a:p>
          <a:p>
            <a:pPr lvl="1">
              <a:buClr>
                <a:srgbClr val="EB3D9F"/>
              </a:buClr>
              <a:buFont typeface="Courier New" charset="2"/>
              <a:buChar char="o"/>
            </a:pPr>
            <a:r>
              <a:rPr lang="en-US" dirty="0">
                <a:latin typeface="Angsana New"/>
                <a:cs typeface="Angsana New"/>
              </a:rPr>
              <a:t>Project findings establish a robust foundation for evidence-based decision-making and strategic planning.</a:t>
            </a:r>
          </a:p>
          <a:p>
            <a:pPr>
              <a:buClr>
                <a:srgbClr val="EB3D9F"/>
              </a:buClr>
            </a:pPr>
            <a:r>
              <a:rPr lang="en-US" b="1" dirty="0">
                <a:solidFill>
                  <a:schemeClr val="accent1">
                    <a:lumMod val="75000"/>
                  </a:schemeClr>
                </a:solidFill>
                <a:latin typeface="Angsana New"/>
                <a:cs typeface="Angsana New"/>
              </a:rPr>
              <a:t>Contribution to Climate Goals:</a:t>
            </a:r>
            <a:endParaRPr lang="en-US" dirty="0">
              <a:solidFill>
                <a:schemeClr val="accent1">
                  <a:lumMod val="75000"/>
                </a:schemeClr>
              </a:solidFill>
              <a:latin typeface="Angsana New"/>
              <a:cs typeface="Angsana New"/>
            </a:endParaRPr>
          </a:p>
          <a:p>
            <a:pPr lvl="1">
              <a:buClr>
                <a:srgbClr val="EB3D9F"/>
              </a:buClr>
              <a:buFont typeface="Courier New" charset="2"/>
              <a:buChar char="o"/>
            </a:pPr>
            <a:r>
              <a:rPr lang="en-US" dirty="0">
                <a:latin typeface="Angsana New"/>
                <a:cs typeface="Angsana New"/>
              </a:rPr>
              <a:t>Insights contribute to climate change mitigation goals, guiding actions for a more sustainable future.</a:t>
            </a:r>
          </a:p>
          <a:p>
            <a:pPr>
              <a:buClr>
                <a:srgbClr val="EB3D9F"/>
              </a:buClr>
            </a:pPr>
            <a:r>
              <a:rPr lang="en-US" b="1" dirty="0">
                <a:solidFill>
                  <a:schemeClr val="accent1">
                    <a:lumMod val="75000"/>
                  </a:schemeClr>
                </a:solidFill>
                <a:latin typeface="Angsana New"/>
                <a:cs typeface="Angsana New"/>
              </a:rPr>
              <a:t>Strategic Impact:</a:t>
            </a:r>
            <a:endParaRPr lang="en-US" dirty="0">
              <a:solidFill>
                <a:schemeClr val="accent1">
                  <a:lumMod val="75000"/>
                </a:schemeClr>
              </a:solidFill>
              <a:latin typeface="Angsana New"/>
              <a:cs typeface="Angsana New"/>
            </a:endParaRPr>
          </a:p>
          <a:p>
            <a:pPr lvl="1">
              <a:buClr>
                <a:srgbClr val="EB3D9F"/>
              </a:buClr>
              <a:buFont typeface="Courier New" charset="2"/>
              <a:buChar char="o"/>
            </a:pPr>
            <a:r>
              <a:rPr lang="en-US" dirty="0">
                <a:latin typeface="Angsana New"/>
                <a:cs typeface="Angsana New"/>
              </a:rPr>
              <a:t>The project's outcomes are instrumental in contributing to the broader sustainability agenda within Ontario's Broader Public Sector.</a:t>
            </a:r>
          </a:p>
        </p:txBody>
      </p:sp>
    </p:spTree>
    <p:extLst>
      <p:ext uri="{BB962C8B-B14F-4D97-AF65-F5344CB8AC3E}">
        <p14:creationId xmlns:p14="http://schemas.microsoft.com/office/powerpoint/2010/main" val="13829164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DC778F-EF1A-4C1B-B1AD-BA37A74E5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74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3FCDB4-670C-4568-96EE-093382A9E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1B35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C927A60-D488-C91E-7278-11EA5AE05E8B}"/>
              </a:ext>
            </a:extLst>
          </p:cNvPr>
          <p:cNvPicPr>
            <a:picLocks noChangeAspect="1"/>
          </p:cNvPicPr>
          <p:nvPr/>
        </p:nvPicPr>
        <p:blipFill rotWithShape="1">
          <a:blip r:embed="rId2"/>
          <a:srcRect t="8089" r="1" b="6410"/>
          <a:stretch/>
        </p:blipFill>
        <p:spPr>
          <a:xfrm>
            <a:off x="643467" y="643467"/>
            <a:ext cx="10905066" cy="5571066"/>
          </a:xfrm>
          <a:prstGeom prst="rect">
            <a:avLst/>
          </a:prstGeom>
        </p:spPr>
      </p:pic>
    </p:spTree>
    <p:extLst>
      <p:ext uri="{BB962C8B-B14F-4D97-AF65-F5344CB8AC3E}">
        <p14:creationId xmlns:p14="http://schemas.microsoft.com/office/powerpoint/2010/main" val="63456077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95828-3438-F131-CA58-9B0CE0E107EA}"/>
              </a:ext>
            </a:extLst>
          </p:cNvPr>
          <p:cNvSpPr>
            <a:spLocks noGrp="1"/>
          </p:cNvSpPr>
          <p:nvPr>
            <p:ph type="title"/>
          </p:nvPr>
        </p:nvSpPr>
        <p:spPr>
          <a:xfrm>
            <a:off x="1333502" y="609600"/>
            <a:ext cx="8596668" cy="1320800"/>
          </a:xfrm>
        </p:spPr>
        <p:txBody>
          <a:bodyPr>
            <a:normAutofit/>
          </a:bodyPr>
          <a:lstStyle/>
          <a:p>
            <a:r>
              <a:rPr lang="en-US" b="1" i="1">
                <a:latin typeface="Angsana New"/>
                <a:cs typeface="Angsana New"/>
              </a:rPr>
              <a:t>PROBLEM STATEMENT</a:t>
            </a:r>
          </a:p>
        </p:txBody>
      </p:sp>
      <p:sp>
        <p:nvSpPr>
          <p:cNvPr id="3" name="Content Placeholder 2">
            <a:extLst>
              <a:ext uri="{FF2B5EF4-FFF2-40B4-BE49-F238E27FC236}">
                <a16:creationId xmlns:a16="http://schemas.microsoft.com/office/drawing/2014/main" id="{6DBF047E-9047-C834-2F07-C3BE3921167A}"/>
              </a:ext>
            </a:extLst>
          </p:cNvPr>
          <p:cNvSpPr>
            <a:spLocks noGrp="1"/>
          </p:cNvSpPr>
          <p:nvPr>
            <p:ph idx="1"/>
          </p:nvPr>
        </p:nvSpPr>
        <p:spPr>
          <a:xfrm>
            <a:off x="1333502" y="2160590"/>
            <a:ext cx="8470898" cy="3429260"/>
          </a:xfrm>
        </p:spPr>
        <p:txBody>
          <a:bodyPr>
            <a:normAutofit/>
          </a:bodyPr>
          <a:lstStyle/>
          <a:p>
            <a:pPr>
              <a:buFont typeface="Wingdings"/>
              <a:buChar char="v"/>
            </a:pPr>
            <a:r>
              <a:rPr lang="en-US">
                <a:ea typeface="+mn-lt"/>
                <a:cs typeface="+mn-lt"/>
              </a:rPr>
              <a:t>Ontario's Broader Public Sector (BPS) faces challenges in optimizing energy usage and reducing greenhouse gas (GHG) emissions. To address this, our project aims to analyze data spanning from 2012 to 2020, focusing on BPS organizations like public hospitals and school boards. The key objectives include identifying energy consumption trends, evaluating conservation effectiveness, and pinpointing areas for improvement. Through comprehensive data preparation, cleansing, and exploratory data analysis using Power BI, we seek to uncover insights, correlations, and outliers. The ultimate goal is to inform data-driven strategies that contribute to achieving climate change mitigation goals within the BPS. Our presentation will showcase these findings through compelling visualizations, facilitating informed decision-making for a more sustainable future.</a:t>
            </a:r>
            <a:endParaRPr lang="en-US"/>
          </a:p>
        </p:txBody>
      </p:sp>
    </p:spTree>
    <p:extLst>
      <p:ext uri="{BB962C8B-B14F-4D97-AF65-F5344CB8AC3E}">
        <p14:creationId xmlns:p14="http://schemas.microsoft.com/office/powerpoint/2010/main" val="4072251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D59508D-7B98-2789-A1B3-73DB015C65AD}"/>
              </a:ext>
            </a:extLst>
          </p:cNvPr>
          <p:cNvSpPr>
            <a:spLocks noGrp="1"/>
          </p:cNvSpPr>
          <p:nvPr>
            <p:ph type="title"/>
          </p:nvPr>
        </p:nvSpPr>
        <p:spPr>
          <a:xfrm>
            <a:off x="643467" y="816638"/>
            <a:ext cx="3367359" cy="5224724"/>
          </a:xfrm>
        </p:spPr>
        <p:txBody>
          <a:bodyPr anchor="ctr">
            <a:normAutofit/>
          </a:bodyPr>
          <a:lstStyle/>
          <a:p>
            <a:r>
              <a:rPr lang="en-US" sz="4400" b="1" i="1" dirty="0">
                <a:latin typeface="Angsana New"/>
                <a:cs typeface="Angsana New"/>
              </a:rPr>
              <a:t>INTORDUCTION</a:t>
            </a:r>
          </a:p>
        </p:txBody>
      </p:sp>
      <p:sp>
        <p:nvSpPr>
          <p:cNvPr id="3" name="Content Placeholder 2">
            <a:extLst>
              <a:ext uri="{FF2B5EF4-FFF2-40B4-BE49-F238E27FC236}">
                <a16:creationId xmlns:a16="http://schemas.microsoft.com/office/drawing/2014/main" id="{D018B4DD-66C9-2282-3852-267FD7BE343F}"/>
              </a:ext>
            </a:extLst>
          </p:cNvPr>
          <p:cNvSpPr>
            <a:spLocks noGrp="1"/>
          </p:cNvSpPr>
          <p:nvPr>
            <p:ph idx="1"/>
          </p:nvPr>
        </p:nvSpPr>
        <p:spPr>
          <a:xfrm>
            <a:off x="4654295" y="816638"/>
            <a:ext cx="4619706" cy="5224724"/>
          </a:xfrm>
        </p:spPr>
        <p:txBody>
          <a:bodyPr vert="horz" lIns="91440" tIns="45720" rIns="91440" bIns="45720" rtlCol="0" anchor="ctr">
            <a:normAutofit/>
          </a:bodyPr>
          <a:lstStyle/>
          <a:p>
            <a:r>
              <a:rPr lang="en-US" sz="2000" dirty="0">
                <a:latin typeface="Angsana New"/>
                <a:ea typeface="+mn-lt"/>
                <a:cs typeface="+mn-lt"/>
              </a:rPr>
              <a:t>Brief overview of sustainability goals in the Broader Public Sector (BPS)</a:t>
            </a:r>
            <a:endParaRPr lang="en-US" sz="2000" dirty="0">
              <a:latin typeface="Angsana New"/>
              <a:cs typeface="Angsana New"/>
            </a:endParaRPr>
          </a:p>
          <a:p>
            <a:pPr>
              <a:buClr>
                <a:srgbClr val="EB3D9F"/>
              </a:buClr>
            </a:pPr>
            <a:r>
              <a:rPr lang="en-US" sz="2000" b="1" dirty="0">
                <a:latin typeface="Angsana New"/>
                <a:ea typeface="+mn-lt"/>
                <a:cs typeface="+mn-lt"/>
              </a:rPr>
              <a:t>Environmental Impact:</a:t>
            </a:r>
            <a:r>
              <a:rPr lang="en-US" sz="2000" dirty="0">
                <a:latin typeface="Angsana New"/>
                <a:ea typeface="+mn-lt"/>
                <a:cs typeface="+mn-lt"/>
              </a:rPr>
              <a:t> </a:t>
            </a:r>
          </a:p>
          <a:p>
            <a:pPr lvl="1">
              <a:buClr>
                <a:srgbClr val="EB3D9F"/>
              </a:buClr>
              <a:buFont typeface="Courier New" charset="2"/>
              <a:buChar char="o"/>
            </a:pPr>
            <a:r>
              <a:rPr lang="en-US" sz="1800" dirty="0">
                <a:latin typeface="Angsana New"/>
                <a:ea typeface="+mn-lt"/>
                <a:cs typeface="+mn-lt"/>
              </a:rPr>
              <a:t>Highlight the broader environmental impact of energy consumption and greenhouse gas emissions within the BPS.</a:t>
            </a:r>
            <a:endParaRPr lang="en-US" sz="1800" dirty="0">
              <a:latin typeface="Angsana New"/>
              <a:cs typeface="Angsana New"/>
            </a:endParaRPr>
          </a:p>
          <a:p>
            <a:pPr>
              <a:buClr>
                <a:srgbClr val="EB3D9F"/>
              </a:buClr>
            </a:pPr>
            <a:r>
              <a:rPr lang="en-US" sz="2000" b="1" dirty="0">
                <a:latin typeface="Angsana New"/>
                <a:ea typeface="+mn-lt"/>
                <a:cs typeface="+mn-lt"/>
              </a:rPr>
              <a:t>Public Accountability:</a:t>
            </a:r>
            <a:r>
              <a:rPr lang="en-US" sz="2000" dirty="0">
                <a:latin typeface="Angsana New"/>
                <a:ea typeface="+mn-lt"/>
                <a:cs typeface="+mn-lt"/>
              </a:rPr>
              <a:t> </a:t>
            </a:r>
          </a:p>
          <a:p>
            <a:pPr lvl="1">
              <a:buClr>
                <a:srgbClr val="EB3D9F"/>
              </a:buClr>
              <a:buFont typeface="Courier New" charset="2"/>
              <a:buChar char="o"/>
            </a:pPr>
            <a:r>
              <a:rPr lang="en-US" sz="1800" dirty="0">
                <a:latin typeface="Angsana New"/>
                <a:ea typeface="+mn-lt"/>
                <a:cs typeface="+mn-lt"/>
              </a:rPr>
              <a:t>Discuss the role of transparency and accountability in the public sector, emphasizing the need for data-driven insights to showcase progress and areas for improvement.</a:t>
            </a:r>
            <a:endParaRPr lang="en-US" sz="1800" dirty="0">
              <a:latin typeface="Angsana New"/>
              <a:cs typeface="Angsana New"/>
            </a:endParaRPr>
          </a:p>
          <a:p>
            <a:pPr>
              <a:buClr>
                <a:srgbClr val="EB3D9F"/>
              </a:buClr>
            </a:pPr>
            <a:r>
              <a:rPr lang="en-US" sz="2000" dirty="0">
                <a:latin typeface="Angsana New"/>
                <a:cs typeface="Angsana New"/>
              </a:rPr>
              <a:t>Significance of data analysis and visualization for achieving these goals</a:t>
            </a:r>
          </a:p>
          <a:p>
            <a:pPr>
              <a:buClr>
                <a:srgbClr val="EB3D9F"/>
              </a:buClr>
            </a:pPr>
            <a:endParaRPr lang="en-US">
              <a:latin typeface="Angsana New"/>
              <a:cs typeface="Angsana New"/>
            </a:endParaRPr>
          </a:p>
          <a:p>
            <a:pPr>
              <a:buClr>
                <a:srgbClr val="EB3D9F"/>
              </a:buClr>
            </a:pPr>
            <a:endParaRPr lang="en-US" dirty="0"/>
          </a:p>
        </p:txBody>
      </p:sp>
    </p:spTree>
    <p:extLst>
      <p:ext uri="{BB962C8B-B14F-4D97-AF65-F5344CB8AC3E}">
        <p14:creationId xmlns:p14="http://schemas.microsoft.com/office/powerpoint/2010/main" val="26085822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FED1D-BAA8-016B-54F9-727017F27CFC}"/>
              </a:ext>
            </a:extLst>
          </p:cNvPr>
          <p:cNvSpPr>
            <a:spLocks noGrp="1"/>
          </p:cNvSpPr>
          <p:nvPr>
            <p:ph type="title"/>
          </p:nvPr>
        </p:nvSpPr>
        <p:spPr/>
        <p:txBody>
          <a:bodyPr>
            <a:normAutofit/>
          </a:bodyPr>
          <a:lstStyle/>
          <a:p>
            <a:r>
              <a:rPr lang="en-US" sz="4000" b="1" i="1" dirty="0">
                <a:latin typeface="Angsana New"/>
                <a:cs typeface="Angsana New"/>
              </a:rPr>
              <a:t>DATA CLEANING PROCESS</a:t>
            </a:r>
          </a:p>
        </p:txBody>
      </p:sp>
      <p:sp>
        <p:nvSpPr>
          <p:cNvPr id="3" name="Content Placeholder 2">
            <a:extLst>
              <a:ext uri="{FF2B5EF4-FFF2-40B4-BE49-F238E27FC236}">
                <a16:creationId xmlns:a16="http://schemas.microsoft.com/office/drawing/2014/main" id="{B8A10C31-9A5D-94F8-BCD1-058C78085E55}"/>
              </a:ext>
            </a:extLst>
          </p:cNvPr>
          <p:cNvSpPr>
            <a:spLocks noGrp="1"/>
          </p:cNvSpPr>
          <p:nvPr>
            <p:ph idx="1"/>
          </p:nvPr>
        </p:nvSpPr>
        <p:spPr/>
        <p:txBody>
          <a:bodyPr vert="horz" lIns="91440" tIns="45720" rIns="91440" bIns="45720" rtlCol="0" anchor="t">
            <a:normAutofit/>
          </a:bodyPr>
          <a:lstStyle/>
          <a:p>
            <a:r>
              <a:rPr lang="en-US" sz="2800" b="1" dirty="0">
                <a:solidFill>
                  <a:schemeClr val="accent1">
                    <a:lumMod val="75000"/>
                  </a:schemeClr>
                </a:solidFill>
                <a:latin typeface="Angsana New"/>
                <a:ea typeface="+mn-lt"/>
                <a:cs typeface="+mn-lt"/>
              </a:rPr>
              <a:t>Methods Used:</a:t>
            </a:r>
            <a:endParaRPr lang="en-US" sz="2800" dirty="0">
              <a:solidFill>
                <a:schemeClr val="accent1">
                  <a:lumMod val="75000"/>
                </a:schemeClr>
              </a:solidFill>
              <a:latin typeface="Angsana New"/>
              <a:ea typeface="+mn-lt"/>
              <a:cs typeface="Angsana New"/>
            </a:endParaRPr>
          </a:p>
          <a:p>
            <a:pPr lvl="1" indent="-342900">
              <a:buClr>
                <a:srgbClr val="EB3D9F"/>
              </a:buClr>
              <a:buFont typeface="Courier New" charset="2"/>
              <a:buChar char="o"/>
            </a:pPr>
            <a:r>
              <a:rPr lang="en-US" sz="2000" b="1" dirty="0">
                <a:solidFill>
                  <a:srgbClr val="374151"/>
                </a:solidFill>
                <a:latin typeface="Angsana New"/>
                <a:ea typeface="+mn-lt"/>
                <a:cs typeface="+mn-lt"/>
              </a:rPr>
              <a:t>Handling </a:t>
            </a:r>
            <a:r>
              <a:rPr lang="en-US" sz="2000" b="1" dirty="0" err="1">
                <a:solidFill>
                  <a:srgbClr val="374151"/>
                </a:solidFill>
                <a:latin typeface="Angsana New"/>
                <a:ea typeface="+mn-lt"/>
                <a:cs typeface="+mn-lt"/>
              </a:rPr>
              <a:t>NaN</a:t>
            </a:r>
            <a:r>
              <a:rPr lang="en-US" sz="2000" b="1" dirty="0">
                <a:solidFill>
                  <a:srgbClr val="374151"/>
                </a:solidFill>
                <a:latin typeface="Angsana New"/>
                <a:ea typeface="+mn-lt"/>
                <a:cs typeface="+mn-lt"/>
              </a:rPr>
              <a:t> Values:</a:t>
            </a:r>
            <a:r>
              <a:rPr lang="en-US" sz="2000" dirty="0">
                <a:solidFill>
                  <a:srgbClr val="374151"/>
                </a:solidFill>
                <a:latin typeface="Angsana New"/>
                <a:ea typeface="+mn-lt"/>
                <a:cs typeface="+mn-lt"/>
              </a:rPr>
              <a:t> Discuss how missing values were addressed to ensure data completeness.</a:t>
            </a:r>
            <a:endParaRPr lang="en-US" sz="2000" b="1" dirty="0">
              <a:solidFill>
                <a:schemeClr val="accent1">
                  <a:lumMod val="75000"/>
                </a:schemeClr>
              </a:solidFill>
              <a:latin typeface="Angsana New"/>
              <a:ea typeface="+mn-lt"/>
              <a:cs typeface="+mn-lt"/>
            </a:endParaRPr>
          </a:p>
          <a:p>
            <a:pPr lvl="1" indent="-342900">
              <a:buClr>
                <a:srgbClr val="EB3D9F"/>
              </a:buClr>
              <a:buFont typeface="Courier New" charset="2"/>
              <a:buChar char="o"/>
            </a:pPr>
            <a:r>
              <a:rPr lang="en-US" sz="2000" b="1" dirty="0">
                <a:solidFill>
                  <a:srgbClr val="374151"/>
                </a:solidFill>
                <a:latin typeface="Angsana New"/>
                <a:ea typeface="+mn-lt"/>
                <a:cs typeface="+mn-lt"/>
              </a:rPr>
              <a:t>Adding a Year Column:</a:t>
            </a:r>
            <a:r>
              <a:rPr lang="en-US" sz="2000" dirty="0">
                <a:solidFill>
                  <a:srgbClr val="374151"/>
                </a:solidFill>
                <a:latin typeface="Angsana New"/>
                <a:ea typeface="+mn-lt"/>
                <a:cs typeface="+mn-lt"/>
              </a:rPr>
              <a:t> Explain the addition of a year column to facilitate temporal analysis.</a:t>
            </a:r>
            <a:endParaRPr lang="en-US" sz="2000" dirty="0">
              <a:latin typeface="Angsana New"/>
              <a:cs typeface="Angsana New"/>
            </a:endParaRPr>
          </a:p>
          <a:p>
            <a:pPr lvl="1" indent="-342900">
              <a:buClr>
                <a:srgbClr val="EB3D9F"/>
              </a:buClr>
              <a:buFont typeface="Courier New" charset="2"/>
              <a:buChar char="o"/>
            </a:pPr>
            <a:r>
              <a:rPr lang="en-US" sz="2000" b="1" dirty="0">
                <a:solidFill>
                  <a:srgbClr val="374151"/>
                </a:solidFill>
                <a:latin typeface="Angsana New"/>
                <a:ea typeface="+mn-lt"/>
                <a:cs typeface="+mn-lt"/>
              </a:rPr>
              <a:t>Standardizing Column Names:</a:t>
            </a:r>
            <a:r>
              <a:rPr lang="en-US" sz="2000" dirty="0">
                <a:solidFill>
                  <a:srgbClr val="374151"/>
                </a:solidFill>
                <a:latin typeface="Angsana New"/>
                <a:ea typeface="+mn-lt"/>
                <a:cs typeface="+mn-lt"/>
              </a:rPr>
              <a:t> Highlight the importance of uniformity by standardizing column names for consistency.</a:t>
            </a:r>
            <a:endParaRPr lang="en-US" sz="2000" dirty="0">
              <a:latin typeface="Angsana New"/>
              <a:cs typeface="Angsana New"/>
            </a:endParaRPr>
          </a:p>
          <a:p>
            <a:pPr>
              <a:buClr>
                <a:srgbClr val="EB3D9F"/>
              </a:buClr>
            </a:pPr>
            <a:r>
              <a:rPr lang="en-US" sz="2800" b="1" dirty="0">
                <a:solidFill>
                  <a:schemeClr val="accent1">
                    <a:lumMod val="75000"/>
                  </a:schemeClr>
                </a:solidFill>
                <a:latin typeface="Angsana New"/>
                <a:ea typeface="+mn-lt"/>
                <a:cs typeface="+mn-lt"/>
              </a:rPr>
              <a:t>Facilitation for Analysis:</a:t>
            </a:r>
            <a:r>
              <a:rPr lang="en-US" sz="2800" dirty="0">
                <a:solidFill>
                  <a:schemeClr val="accent1">
                    <a:lumMod val="75000"/>
                  </a:schemeClr>
                </a:solidFill>
                <a:latin typeface="Angsana New"/>
                <a:ea typeface="+mn-lt"/>
                <a:cs typeface="+mn-lt"/>
              </a:rPr>
              <a:t> </a:t>
            </a:r>
          </a:p>
          <a:p>
            <a:pPr lvl="1">
              <a:buClr>
                <a:srgbClr val="EB3D9F"/>
              </a:buClr>
              <a:buFont typeface="Courier New" charset="2"/>
              <a:buChar char="o"/>
            </a:pPr>
            <a:r>
              <a:rPr lang="en-US" sz="2400" dirty="0">
                <a:solidFill>
                  <a:srgbClr val="374151"/>
                </a:solidFill>
                <a:latin typeface="Angsana New"/>
                <a:ea typeface="+mn-lt"/>
                <a:cs typeface="+mn-lt"/>
              </a:rPr>
              <a:t>Emphasize that these cleaning steps were essential for preparing the dataset for subsequent analysis in Power BI.</a:t>
            </a:r>
            <a:endParaRPr lang="en-US" sz="2400">
              <a:solidFill>
                <a:srgbClr val="404040"/>
              </a:solidFill>
              <a:latin typeface="Angsana New"/>
              <a:cs typeface="Angsana New"/>
            </a:endParaRPr>
          </a:p>
          <a:p>
            <a:pPr>
              <a:buClr>
                <a:srgbClr val="EB3D9F"/>
              </a:buClr>
            </a:pPr>
            <a:endParaRPr lang="en-US" dirty="0">
              <a:solidFill>
                <a:srgbClr val="404040"/>
              </a:solidFill>
              <a:latin typeface="Trebuchet MS" panose="020B0603020202020204"/>
            </a:endParaRPr>
          </a:p>
        </p:txBody>
      </p:sp>
    </p:spTree>
    <p:extLst>
      <p:ext uri="{BB962C8B-B14F-4D97-AF65-F5344CB8AC3E}">
        <p14:creationId xmlns:p14="http://schemas.microsoft.com/office/powerpoint/2010/main" val="35046983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 name="Straight Connector 7">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9" name="Rectangle 18">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2" name="Straight Connector 21">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0C72B6D-CFB7-688F-459C-8EAFFC994B5E}"/>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a:r>
              <a:rPr lang="en-US" sz="5400" b="1" i="1">
                <a:solidFill>
                  <a:schemeClr val="accent1"/>
                </a:solidFill>
              </a:rPr>
              <a:t>POWER BI DASHBOARD</a:t>
            </a:r>
          </a:p>
        </p:txBody>
      </p:sp>
    </p:spTree>
    <p:extLst>
      <p:ext uri="{BB962C8B-B14F-4D97-AF65-F5344CB8AC3E}">
        <p14:creationId xmlns:p14="http://schemas.microsoft.com/office/powerpoint/2010/main" val="363821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0" name="Rectangle 19">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3A1BDA7-D99B-C560-0062-B355C9E5EE44}"/>
              </a:ext>
            </a:extLst>
          </p:cNvPr>
          <p:cNvPicPr>
            <a:picLocks noChangeAspect="1"/>
          </p:cNvPicPr>
          <p:nvPr/>
        </p:nvPicPr>
        <p:blipFill>
          <a:blip r:embed="rId2"/>
          <a:stretch>
            <a:fillRect/>
          </a:stretch>
        </p:blipFill>
        <p:spPr>
          <a:xfrm>
            <a:off x="473476" y="475830"/>
            <a:ext cx="11245048" cy="5893078"/>
          </a:xfrm>
          <a:prstGeom prst="rect">
            <a:avLst/>
          </a:prstGeom>
        </p:spPr>
      </p:pic>
    </p:spTree>
    <p:extLst>
      <p:ext uri="{BB962C8B-B14F-4D97-AF65-F5344CB8AC3E}">
        <p14:creationId xmlns:p14="http://schemas.microsoft.com/office/powerpoint/2010/main" val="310306791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98053-2D61-E43D-18E3-5D6CA1C0C9A0}"/>
              </a:ext>
            </a:extLst>
          </p:cNvPr>
          <p:cNvSpPr>
            <a:spLocks noGrp="1"/>
          </p:cNvSpPr>
          <p:nvPr>
            <p:ph type="title"/>
          </p:nvPr>
        </p:nvSpPr>
        <p:spPr/>
        <p:txBody>
          <a:bodyPr>
            <a:normAutofit/>
          </a:bodyPr>
          <a:lstStyle/>
          <a:p>
            <a:r>
              <a:rPr lang="en-US" sz="4400" b="1" i="1" dirty="0">
                <a:latin typeface="Angsana New"/>
                <a:cs typeface="Angsana New"/>
              </a:rPr>
              <a:t>Filters</a:t>
            </a:r>
          </a:p>
        </p:txBody>
      </p:sp>
      <p:sp>
        <p:nvSpPr>
          <p:cNvPr id="3" name="Content Placeholder 2">
            <a:extLst>
              <a:ext uri="{FF2B5EF4-FFF2-40B4-BE49-F238E27FC236}">
                <a16:creationId xmlns:a16="http://schemas.microsoft.com/office/drawing/2014/main" id="{55B355CF-1EDA-3235-B955-0500BD5D608C}"/>
              </a:ext>
            </a:extLst>
          </p:cNvPr>
          <p:cNvSpPr>
            <a:spLocks noGrp="1"/>
          </p:cNvSpPr>
          <p:nvPr>
            <p:ph idx="1"/>
          </p:nvPr>
        </p:nvSpPr>
        <p:spPr/>
        <p:txBody>
          <a:bodyPr vert="horz" lIns="91440" tIns="45720" rIns="91440" bIns="45720" rtlCol="0" anchor="t">
            <a:normAutofit fontScale="85000" lnSpcReduction="20000"/>
          </a:bodyPr>
          <a:lstStyle/>
          <a:p>
            <a:r>
              <a:rPr lang="en-US" sz="2400" b="1" dirty="0">
                <a:solidFill>
                  <a:schemeClr val="accent1">
                    <a:lumMod val="75000"/>
                  </a:schemeClr>
                </a:solidFill>
                <a:latin typeface="Angsana New"/>
                <a:ea typeface="+mn-lt"/>
                <a:cs typeface="+mn-lt"/>
              </a:rPr>
              <a:t>Interactive Features:</a:t>
            </a:r>
            <a:endParaRPr lang="en-US" sz="2400" dirty="0">
              <a:solidFill>
                <a:schemeClr val="accent1">
                  <a:lumMod val="75000"/>
                </a:schemeClr>
              </a:solidFill>
              <a:latin typeface="Angsana New"/>
              <a:cs typeface="Angsana New"/>
            </a:endParaRPr>
          </a:p>
          <a:p>
            <a:pPr lvl="1">
              <a:buClr>
                <a:srgbClr val="EB3D9F"/>
              </a:buClr>
              <a:buFont typeface="Courier New" charset="2"/>
              <a:buChar char="o"/>
            </a:pPr>
            <a:r>
              <a:rPr lang="en-US" sz="2000" dirty="0">
                <a:solidFill>
                  <a:srgbClr val="374151"/>
                </a:solidFill>
                <a:latin typeface="Angsana New"/>
                <a:ea typeface="+mn-lt"/>
                <a:cs typeface="+mn-lt"/>
              </a:rPr>
              <a:t>Implemented a user-friendly dropdown filter for organizations and sectors, providing viewers with the flexibility to select specific entities of interest.</a:t>
            </a:r>
            <a:endParaRPr lang="en-US" sz="2000" dirty="0">
              <a:latin typeface="Angsana New"/>
              <a:cs typeface="Angsana New"/>
            </a:endParaRPr>
          </a:p>
          <a:p>
            <a:pPr>
              <a:buClr>
                <a:srgbClr val="EB3D9F"/>
              </a:buClr>
            </a:pPr>
            <a:r>
              <a:rPr lang="en-US" sz="2400" b="1" dirty="0">
                <a:solidFill>
                  <a:schemeClr val="accent1">
                    <a:lumMod val="75000"/>
                  </a:schemeClr>
                </a:solidFill>
                <a:latin typeface="Angsana New"/>
                <a:ea typeface="+mn-lt"/>
                <a:cs typeface="+mn-lt"/>
              </a:rPr>
              <a:t>Temporal Exploration:</a:t>
            </a:r>
            <a:endParaRPr lang="en-US" sz="2400" dirty="0">
              <a:solidFill>
                <a:schemeClr val="accent1">
                  <a:lumMod val="75000"/>
                </a:schemeClr>
              </a:solidFill>
              <a:latin typeface="Angsana New"/>
              <a:cs typeface="Angsana New"/>
            </a:endParaRPr>
          </a:p>
          <a:p>
            <a:pPr lvl="1">
              <a:buClr>
                <a:srgbClr val="EB3D9F"/>
              </a:buClr>
              <a:buFont typeface="Courier New" charset="2"/>
              <a:buChar char="o"/>
            </a:pPr>
            <a:r>
              <a:rPr lang="en-US" sz="2200" dirty="0">
                <a:solidFill>
                  <a:srgbClr val="374151"/>
                </a:solidFill>
                <a:latin typeface="Angsana New"/>
                <a:ea typeface="+mn-lt"/>
                <a:cs typeface="+mn-lt"/>
              </a:rPr>
              <a:t>Integrated a slider for the years 2012 to 2020, enabling dynamic temporal analysis and allowing viewers to focus on insights from specific time periods.</a:t>
            </a:r>
            <a:endParaRPr lang="en-US" sz="2200" dirty="0">
              <a:latin typeface="Angsana New"/>
              <a:cs typeface="Angsana New"/>
            </a:endParaRPr>
          </a:p>
          <a:p>
            <a:pPr>
              <a:buClr>
                <a:srgbClr val="EB3D9F"/>
              </a:buClr>
            </a:pPr>
            <a:r>
              <a:rPr lang="en-US" sz="2400" b="1" dirty="0">
                <a:solidFill>
                  <a:schemeClr val="accent1">
                    <a:lumMod val="75000"/>
                  </a:schemeClr>
                </a:solidFill>
                <a:latin typeface="Angsana New"/>
                <a:ea typeface="+mn-lt"/>
                <a:cs typeface="+mn-lt"/>
              </a:rPr>
              <a:t>Customized Data Views:</a:t>
            </a:r>
            <a:endParaRPr lang="en-US" sz="2400" dirty="0">
              <a:solidFill>
                <a:schemeClr val="accent1">
                  <a:lumMod val="75000"/>
                </a:schemeClr>
              </a:solidFill>
              <a:latin typeface="Angsana New"/>
              <a:cs typeface="Angsana New"/>
            </a:endParaRPr>
          </a:p>
          <a:p>
            <a:pPr lvl="1">
              <a:buClr>
                <a:srgbClr val="EB3D9F"/>
              </a:buClr>
              <a:buFont typeface="Courier New" charset="2"/>
              <a:buChar char="o"/>
            </a:pPr>
            <a:r>
              <a:rPr lang="en-US" sz="2200" dirty="0">
                <a:solidFill>
                  <a:srgbClr val="374151"/>
                </a:solidFill>
                <a:latin typeface="Angsana New"/>
                <a:ea typeface="+mn-lt"/>
                <a:cs typeface="+mn-lt"/>
              </a:rPr>
              <a:t>Empowered viewers to tailor their experience by utilizing the dropdown and slider functionalities, ensuring a personalized exploration of the dataset.</a:t>
            </a:r>
            <a:endParaRPr lang="en-US" sz="2200" dirty="0">
              <a:latin typeface="Angsana New"/>
              <a:cs typeface="Angsana New"/>
            </a:endParaRPr>
          </a:p>
          <a:p>
            <a:pPr>
              <a:buClr>
                <a:srgbClr val="EB3D9F"/>
              </a:buClr>
            </a:pPr>
            <a:r>
              <a:rPr lang="en-US" sz="2400" b="1" dirty="0">
                <a:solidFill>
                  <a:schemeClr val="accent1">
                    <a:lumMod val="75000"/>
                  </a:schemeClr>
                </a:solidFill>
                <a:latin typeface="Angsana New"/>
                <a:ea typeface="+mn-lt"/>
                <a:cs typeface="+mn-lt"/>
              </a:rPr>
              <a:t>User-Centric Design:</a:t>
            </a:r>
            <a:endParaRPr lang="en-US" sz="2400" dirty="0">
              <a:solidFill>
                <a:schemeClr val="accent1">
                  <a:lumMod val="75000"/>
                </a:schemeClr>
              </a:solidFill>
              <a:latin typeface="Angsana New"/>
              <a:cs typeface="Angsana New"/>
            </a:endParaRPr>
          </a:p>
          <a:p>
            <a:pPr lvl="1">
              <a:buClr>
                <a:srgbClr val="EB3D9F"/>
              </a:buClr>
              <a:buFont typeface="Courier New" charset="2"/>
              <a:buChar char="o"/>
            </a:pPr>
            <a:r>
              <a:rPr lang="en-US" sz="2400" dirty="0">
                <a:solidFill>
                  <a:srgbClr val="374151"/>
                </a:solidFill>
                <a:latin typeface="Angsana New"/>
                <a:ea typeface="+mn-lt"/>
                <a:cs typeface="+mn-lt"/>
              </a:rPr>
              <a:t>Designed the interactive features to enhance user engagement, allowing them to filter and extract specific insights based on their preferences and areas of interest.</a:t>
            </a:r>
            <a:endParaRPr lang="en-US" sz="2400" dirty="0">
              <a:latin typeface="Angsana New"/>
              <a:cs typeface="Angsana New"/>
            </a:endParaRPr>
          </a:p>
          <a:p>
            <a:pPr>
              <a:buClr>
                <a:srgbClr val="EB3D9F"/>
              </a:buClr>
            </a:pPr>
            <a:endParaRPr lang="en-US" dirty="0"/>
          </a:p>
        </p:txBody>
      </p:sp>
    </p:spTree>
    <p:extLst>
      <p:ext uri="{BB962C8B-B14F-4D97-AF65-F5344CB8AC3E}">
        <p14:creationId xmlns:p14="http://schemas.microsoft.com/office/powerpoint/2010/main" val="318706575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9" name="Straight Connector 18">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1"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0" name="Rectangle 29">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3" name="Straight Connector 32">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4"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3" name="Rectangle 42">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17628DC3-1465-30D1-9FE1-E3974C19C226}"/>
              </a:ext>
            </a:extLst>
          </p:cNvPr>
          <p:cNvPicPr>
            <a:picLocks noChangeAspect="1"/>
          </p:cNvPicPr>
          <p:nvPr/>
        </p:nvPicPr>
        <p:blipFill>
          <a:blip r:embed="rId2"/>
          <a:stretch>
            <a:fillRect/>
          </a:stretch>
        </p:blipFill>
        <p:spPr>
          <a:xfrm>
            <a:off x="857766" y="584539"/>
            <a:ext cx="4687294" cy="5685297"/>
          </a:xfrm>
          <a:prstGeom prst="rect">
            <a:avLst/>
          </a:prstGeom>
        </p:spPr>
      </p:pic>
      <p:pic>
        <p:nvPicPr>
          <p:cNvPr id="13" name="Content Placeholder 12">
            <a:extLst>
              <a:ext uri="{FF2B5EF4-FFF2-40B4-BE49-F238E27FC236}">
                <a16:creationId xmlns:a16="http://schemas.microsoft.com/office/drawing/2014/main" id="{A2137B25-3DF5-AD46-4873-3D02454D40D5}"/>
              </a:ext>
            </a:extLst>
          </p:cNvPr>
          <p:cNvPicPr>
            <a:picLocks noChangeAspect="1"/>
          </p:cNvPicPr>
          <p:nvPr/>
        </p:nvPicPr>
        <p:blipFill>
          <a:blip r:embed="rId3"/>
          <a:stretch>
            <a:fillRect/>
          </a:stretch>
        </p:blipFill>
        <p:spPr>
          <a:xfrm>
            <a:off x="6343604" y="577418"/>
            <a:ext cx="4814952" cy="5680092"/>
          </a:xfrm>
          <a:prstGeom prst="rect">
            <a:avLst/>
          </a:prstGeom>
        </p:spPr>
      </p:pic>
    </p:spTree>
    <p:extLst>
      <p:ext uri="{BB962C8B-B14F-4D97-AF65-F5344CB8AC3E}">
        <p14:creationId xmlns:p14="http://schemas.microsoft.com/office/powerpoint/2010/main" val="8271962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Facet</vt:lpstr>
      <vt:lpstr>PowerPoint Presentation</vt:lpstr>
      <vt:lpstr>DOMAIN AND TECHNOLOGY</vt:lpstr>
      <vt:lpstr>PROBLEM STATEMENT</vt:lpstr>
      <vt:lpstr>INTORDUCTION</vt:lpstr>
      <vt:lpstr>DATA CLEANING PROCESS</vt:lpstr>
      <vt:lpstr>POWER BI DASHBOARD</vt:lpstr>
      <vt:lpstr>PowerPoint Presentation</vt:lpstr>
      <vt:lpstr>Filters</vt:lpstr>
      <vt:lpstr>PowerPoint Presentation</vt:lpstr>
      <vt:lpstr>GHG Emission by Sector – Bar Chart</vt:lpstr>
      <vt:lpstr>PowerPoint Presentation</vt:lpstr>
      <vt:lpstr>Natural Gas and Electricity Consumption – Line Chart</vt:lpstr>
      <vt:lpstr>PowerPoint Presentation</vt:lpstr>
      <vt:lpstr>District Cooling and Heating – Donut Chart</vt:lpstr>
      <vt:lpstr>PowerPoint Presentation</vt:lpstr>
      <vt:lpstr>Energy Usage Quantities – Pie Chart</vt:lpstr>
      <vt:lpstr>PowerPoint Presentation</vt:lpstr>
      <vt:lpstr>Energy Intensity by Operation – Line Chart</vt:lpstr>
      <vt:lpstr>PowerPoint Presentation</vt:lpstr>
      <vt:lpstr>GHG Emissions and Energy Intensity - Line and Clustered Column Chart</vt:lpstr>
      <vt:lpstr>PowerPoint Presentation</vt:lpstr>
      <vt:lpstr>Geographical Distribution - Map</vt:lpstr>
      <vt:lpstr>PowerPoint Presentation</vt:lpstr>
      <vt:lpstr>Energy Intensity GJ Mega Litre by Subsector – Line Chart</vt:lpstr>
      <vt:lpstr>PowerPoint Presentation</vt:lpstr>
      <vt:lpstr>Conclusion: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653</cp:revision>
  <dcterms:created xsi:type="dcterms:W3CDTF">2024-02-02T12:57:40Z</dcterms:created>
  <dcterms:modified xsi:type="dcterms:W3CDTF">2024-02-03T06:00:26Z</dcterms:modified>
</cp:coreProperties>
</file>